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530353"/>
            <a:ext cx="8825658" cy="1371599"/>
          </a:xfrm>
        </p:spPr>
        <p:txBody>
          <a:bodyPr/>
          <a:lstStyle/>
          <a:p>
            <a:pPr algn="ctr"/>
            <a:r>
              <a:rPr lang="es-AR" sz="4400" dirty="0" smtClean="0">
                <a:solidFill>
                  <a:schemeClr val="bg1"/>
                </a:solidFill>
              </a:rPr>
              <a:t>	DCHOS. LABORALES DE LOS 	PERIODISTAS</a:t>
            </a:r>
            <a:endParaRPr lang="es-AR" sz="44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85307" y="2134764"/>
            <a:ext cx="8825658" cy="4055724"/>
          </a:xfrm>
        </p:spPr>
        <p:txBody>
          <a:bodyPr>
            <a:normAutofit fontScale="85000" lnSpcReduction="10000"/>
          </a:bodyPr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AR" sz="3600" dirty="0" smtClean="0">
                <a:solidFill>
                  <a:srgbClr val="FFFF00"/>
                </a:solidFill>
              </a:rPr>
              <a:t>CONSTITUCIÓN NACIONAL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s-AR" sz="3600" dirty="0" smtClean="0">
              <a:solidFill>
                <a:srgbClr val="FFFF00"/>
              </a:solidFill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AR" sz="3600" dirty="0" smtClean="0">
                <a:solidFill>
                  <a:srgbClr val="FFFF00"/>
                </a:solidFill>
              </a:rPr>
              <a:t>ESTATUTO DE PERIODISTAS PROFESIONALES (Ley 12.908/47)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endParaRPr lang="es-AR" sz="3600" dirty="0">
              <a:solidFill>
                <a:srgbClr val="FFFF00"/>
              </a:solidFill>
            </a:endParaRP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s-AR" sz="3600" dirty="0" smtClean="0">
                <a:solidFill>
                  <a:srgbClr val="FFFF00"/>
                </a:solidFill>
              </a:rPr>
              <a:t>CONVENIO COLECTIVO NAC. DE LOS TRAB. DE PRENSA N° 541/08 </a:t>
            </a:r>
            <a:r>
              <a:rPr lang="es-AR" sz="3000" dirty="0" smtClean="0">
                <a:solidFill>
                  <a:srgbClr val="FFFF00"/>
                </a:solidFill>
              </a:rPr>
              <a:t>(</a:t>
            </a:r>
            <a:r>
              <a:rPr lang="es-AR" sz="2800" dirty="0" err="1" smtClean="0">
                <a:solidFill>
                  <a:srgbClr val="FFFF00"/>
                </a:solidFill>
              </a:rPr>
              <a:t>Fed.arg.trab</a:t>
            </a:r>
            <a:r>
              <a:rPr lang="es-AR" sz="2800" dirty="0" smtClean="0">
                <a:solidFill>
                  <a:srgbClr val="FFFF00"/>
                </a:solidFill>
              </a:rPr>
              <a:t> de prensa – </a:t>
            </a:r>
            <a:r>
              <a:rPr lang="es-AR" sz="2800" dirty="0" err="1" smtClean="0">
                <a:solidFill>
                  <a:srgbClr val="FFFF00"/>
                </a:solidFill>
              </a:rPr>
              <a:t>Asoc.de</a:t>
            </a:r>
            <a:r>
              <a:rPr lang="es-AR" sz="2800" dirty="0" smtClean="0">
                <a:solidFill>
                  <a:srgbClr val="FFFF00"/>
                </a:solidFill>
              </a:rPr>
              <a:t> diarios DEL INTERIOR DE LA REP.</a:t>
            </a:r>
            <a:r>
              <a:rPr lang="es-AR" sz="3000" dirty="0" smtClean="0">
                <a:solidFill>
                  <a:srgbClr val="FFFF00"/>
                </a:solidFill>
              </a:rPr>
              <a:t>)</a:t>
            </a:r>
          </a:p>
          <a:p>
            <a:pPr algn="ctr"/>
            <a:endParaRPr lang="es-AR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3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712381"/>
            <a:ext cx="9775316" cy="396594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AR" sz="2800" u="sng" dirty="0" smtClean="0">
                <a:solidFill>
                  <a:srgbClr val="FFFF00"/>
                </a:solidFill>
              </a:rPr>
              <a:t>Art. 55</a:t>
            </a:r>
            <a:r>
              <a:rPr lang="es-AR" sz="2800" dirty="0" smtClean="0">
                <a:solidFill>
                  <a:srgbClr val="FFFF00"/>
                </a:solidFill>
              </a:rPr>
              <a:t>: Reconoce el </a:t>
            </a:r>
            <a:r>
              <a:rPr lang="es-AR" sz="2800" dirty="0" err="1" smtClean="0">
                <a:solidFill>
                  <a:srgbClr val="FFFF00"/>
                </a:solidFill>
              </a:rPr>
              <a:t>dcho</a:t>
            </a:r>
            <a:r>
              <a:rPr lang="es-AR" sz="2800" dirty="0" smtClean="0">
                <a:solidFill>
                  <a:srgbClr val="FFFF00"/>
                </a:solidFill>
              </a:rPr>
              <a:t>, al aumento mensual por antigüedad. </a:t>
            </a:r>
            <a:br>
              <a:rPr lang="es-AR" sz="2800" dirty="0" smtClean="0">
                <a:solidFill>
                  <a:srgbClr val="FFFF00"/>
                </a:solidFill>
              </a:rPr>
            </a:br>
            <a:r>
              <a:rPr lang="es-AR" sz="2800" dirty="0" smtClean="0">
                <a:solidFill>
                  <a:srgbClr val="FFFF00"/>
                </a:solidFill>
              </a:rPr>
              <a:t/>
            </a:r>
            <a:br>
              <a:rPr lang="es-AR" sz="2800" dirty="0" smtClean="0">
                <a:solidFill>
                  <a:srgbClr val="FFFF00"/>
                </a:solidFill>
              </a:rPr>
            </a:br>
            <a:r>
              <a:rPr lang="es-AR" sz="2800" u="sng" dirty="0" smtClean="0">
                <a:solidFill>
                  <a:srgbClr val="FFFF00"/>
                </a:solidFill>
              </a:rPr>
              <a:t>Art. 61</a:t>
            </a:r>
            <a:r>
              <a:rPr lang="es-AR" sz="2800" dirty="0" smtClean="0">
                <a:solidFill>
                  <a:srgbClr val="FFFF00"/>
                </a:solidFill>
              </a:rPr>
              <a:t>: Establece la remuneración adicional por cada hijo menor de edad.</a:t>
            </a:r>
            <a:br>
              <a:rPr lang="es-AR" sz="2800" dirty="0" smtClean="0">
                <a:solidFill>
                  <a:srgbClr val="FFFF00"/>
                </a:solidFill>
              </a:rPr>
            </a:br>
            <a:r>
              <a:rPr lang="es-AR" sz="2800" dirty="0" smtClean="0">
                <a:solidFill>
                  <a:srgbClr val="FFFF00"/>
                </a:solidFill>
              </a:rPr>
              <a:t/>
            </a:r>
            <a:br>
              <a:rPr lang="es-AR" sz="2800" dirty="0" smtClean="0">
                <a:solidFill>
                  <a:srgbClr val="FFFF00"/>
                </a:solidFill>
              </a:rPr>
            </a:br>
            <a:r>
              <a:rPr lang="es-AR" sz="2800" u="sng" dirty="0" smtClean="0">
                <a:solidFill>
                  <a:srgbClr val="FFFF00"/>
                </a:solidFill>
              </a:rPr>
              <a:t>Art. 78</a:t>
            </a:r>
            <a:r>
              <a:rPr lang="es-AR" sz="2800" dirty="0" smtClean="0">
                <a:solidFill>
                  <a:srgbClr val="FFFF00"/>
                </a:solidFill>
              </a:rPr>
              <a:t>: Establece multa para el empleador que incumpla las disposiciones de la ley.</a:t>
            </a:r>
            <a:endParaRPr lang="es-AR" sz="2800" u="sng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4912242"/>
            <a:ext cx="9881641" cy="1107558"/>
          </a:xfrm>
        </p:spPr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75835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493776"/>
            <a:ext cx="8825659" cy="758952"/>
          </a:xfrm>
        </p:spPr>
        <p:txBody>
          <a:bodyPr/>
          <a:lstStyle/>
          <a:p>
            <a:pPr algn="ctr"/>
            <a:r>
              <a:rPr lang="es-AR" sz="4400" dirty="0" smtClean="0">
                <a:solidFill>
                  <a:srgbClr val="FFFF00"/>
                </a:solidFill>
              </a:rPr>
              <a:t>		</a:t>
            </a:r>
            <a:r>
              <a:rPr lang="es-AR" sz="4400" u="sng" dirty="0" smtClean="0">
                <a:solidFill>
                  <a:srgbClr val="FFFF00"/>
                </a:solidFill>
              </a:rPr>
              <a:t>JURISPRUDENCIA</a:t>
            </a:r>
            <a:endParaRPr lang="es-AR" sz="4400" u="sng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1389888"/>
            <a:ext cx="9872710" cy="5084064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smtClean="0">
                <a:solidFill>
                  <a:srgbClr val="FFFF00"/>
                </a:solidFill>
              </a:rPr>
              <a:t>Dictamen del Secretario de Trabajo de la Nación (1995): La existencia de relación jurídica de carácter dirigido, excluyen la externalización y el uso de CUIT. La relación de dependencia queda </a:t>
            </a:r>
            <a:r>
              <a:rPr lang="es-AR" dirty="0" err="1" smtClean="0">
                <a:solidFill>
                  <a:srgbClr val="FFFF00"/>
                </a:solidFill>
              </a:rPr>
              <a:t>excluída</a:t>
            </a:r>
            <a:r>
              <a:rPr lang="es-AR" dirty="0" smtClean="0">
                <a:solidFill>
                  <a:srgbClr val="FFFF00"/>
                </a:solidFill>
              </a:rPr>
              <a:t> en caso de trabajo para más de dos empresas o habiendo mediado acuerdo expreso con reserva de propiedad intelectual.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 smtClean="0">
              <a:solidFill>
                <a:srgbClr val="FFFF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err="1" smtClean="0">
                <a:solidFill>
                  <a:srgbClr val="FFFF00"/>
                </a:solidFill>
              </a:rPr>
              <a:t>Vazquez</a:t>
            </a:r>
            <a:r>
              <a:rPr lang="es-AR" dirty="0" smtClean="0">
                <a:solidFill>
                  <a:srgbClr val="FFFF00"/>
                </a:solidFill>
              </a:rPr>
              <a:t> </a:t>
            </a:r>
            <a:r>
              <a:rPr lang="es-AR" dirty="0" err="1" smtClean="0">
                <a:solidFill>
                  <a:srgbClr val="FFFF00"/>
                </a:solidFill>
              </a:rPr>
              <a:t>Freije</a:t>
            </a:r>
            <a:r>
              <a:rPr lang="es-AR" dirty="0" smtClean="0">
                <a:solidFill>
                  <a:srgbClr val="FFFF00"/>
                </a:solidFill>
              </a:rPr>
              <a:t> c/ Terra Network. En caso de difusión de noticias por internet, es sitio informático es el medio periodístico y por tanto, el empleador.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>
              <a:solidFill>
                <a:srgbClr val="FFFF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err="1" smtClean="0">
                <a:solidFill>
                  <a:srgbClr val="FFFF00"/>
                </a:solidFill>
              </a:rPr>
              <a:t>Tcherkaski</a:t>
            </a:r>
            <a:r>
              <a:rPr lang="es-AR" dirty="0" smtClean="0">
                <a:solidFill>
                  <a:srgbClr val="FFFF00"/>
                </a:solidFill>
              </a:rPr>
              <a:t> c/ Estado Nacional. Para que sea aplicable el estatuto, se requiere una relación de trabajo amparada por el Art. 2 inc. a de la LCT.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AR" dirty="0">
              <a:solidFill>
                <a:srgbClr val="FFFF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AR" dirty="0" err="1" smtClean="0">
                <a:solidFill>
                  <a:srgbClr val="FFFF00"/>
                </a:solidFill>
              </a:rPr>
              <a:t>Hojman</a:t>
            </a:r>
            <a:r>
              <a:rPr lang="es-AR" dirty="0" smtClean="0">
                <a:solidFill>
                  <a:srgbClr val="FFFF00"/>
                </a:solidFill>
              </a:rPr>
              <a:t> Eduardo c/Salir.com S.A. Resulta aplicable el estatuto a las empresas que ocupan a una persona para el cumplimiento de tareas periodísticas.</a:t>
            </a:r>
            <a:endParaRPr lang="es-A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54954" y="539496"/>
            <a:ext cx="8825659" cy="896112"/>
          </a:xfrm>
        </p:spPr>
        <p:txBody>
          <a:bodyPr/>
          <a:lstStyle/>
          <a:p>
            <a:pPr algn="ctr"/>
            <a:r>
              <a:rPr lang="es-AR" u="sng" dirty="0" smtClean="0">
                <a:solidFill>
                  <a:schemeClr val="bg1"/>
                </a:solidFill>
              </a:rPr>
              <a:t>CONSTITUCION NACIONAL</a:t>
            </a:r>
            <a:br>
              <a:rPr lang="es-AR" u="sng" dirty="0" smtClean="0">
                <a:solidFill>
                  <a:schemeClr val="bg1"/>
                </a:solidFill>
              </a:rPr>
            </a:br>
            <a:endParaRPr lang="es-AR" u="sng" dirty="0">
              <a:solidFill>
                <a:schemeClr val="bg1"/>
              </a:solidFill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154954" y="1254642"/>
            <a:ext cx="10311622" cy="5118726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s-AR" sz="2000" b="1" dirty="0">
                <a:solidFill>
                  <a:srgbClr val="FFFF00"/>
                </a:solidFill>
              </a:rPr>
              <a:t>Artículo 14 bis</a:t>
            </a:r>
            <a:r>
              <a:rPr lang="es-AR" sz="2000" dirty="0">
                <a:solidFill>
                  <a:srgbClr val="FFFF00"/>
                </a:solidFill>
              </a:rPr>
              <a:t>.- </a:t>
            </a:r>
            <a:r>
              <a:rPr lang="es-AR" sz="2000" dirty="0" smtClean="0">
                <a:solidFill>
                  <a:srgbClr val="FFFF00"/>
                </a:solidFill>
              </a:rPr>
              <a:t>Protección legal del trabajo, asegurando </a:t>
            </a:r>
            <a:r>
              <a:rPr lang="es-AR" sz="2000" dirty="0">
                <a:solidFill>
                  <a:srgbClr val="FFFF00"/>
                </a:solidFill>
              </a:rPr>
              <a:t>al trabajador: condiciones dignas y equitativas de labor, jornada limitada; descanso y vacaciones pagados; retribución justa; salario mínimo vital móvil; igual remuneración por igual tarea; participación en las ganancias de las empresas, con control de la producción y colaboración en la dirección; protección contra el despido arbitrario; estabilidad del empleado público; organización sindical libre y democrática, reconocida por la simple inscripción en un registro especial.</a:t>
            </a:r>
          </a:p>
        </p:txBody>
      </p:sp>
    </p:spTree>
    <p:extLst>
      <p:ext uri="{BB962C8B-B14F-4D97-AF65-F5344CB8AC3E}">
        <p14:creationId xmlns:p14="http://schemas.microsoft.com/office/powerpoint/2010/main" val="131022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265813"/>
            <a:ext cx="10073027" cy="3678865"/>
          </a:xfrm>
        </p:spPr>
        <p:txBody>
          <a:bodyPr/>
          <a:lstStyle/>
          <a:p>
            <a:pPr algn="ctr"/>
            <a:r>
              <a:rPr lang="es-AR" sz="4400" dirty="0">
                <a:solidFill>
                  <a:schemeClr val="bg1"/>
                </a:solidFill>
              </a:rPr>
              <a:t>ESTATUTO DE PERIODISTAS PROFESIONALES (Ley 12.908/47)</a:t>
            </a:r>
            <a:r>
              <a:rPr lang="es-AR" dirty="0">
                <a:solidFill>
                  <a:srgbClr val="FFFF00"/>
                </a:solidFill>
              </a:rPr>
              <a:t/>
            </a:r>
            <a:br>
              <a:rPr lang="es-AR" dirty="0">
                <a:solidFill>
                  <a:srgbClr val="FFFF00"/>
                </a:solidFill>
              </a:rPr>
            </a:br>
            <a:endParaRPr lang="es-AR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2498650"/>
            <a:ext cx="10179353" cy="346621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AR" u="sng" dirty="0" smtClean="0">
                <a:solidFill>
                  <a:srgbClr val="FFFF00"/>
                </a:solidFill>
              </a:rPr>
              <a:t>Art. 2 Periodista</a:t>
            </a:r>
            <a:r>
              <a:rPr lang="es-AR" dirty="0" smtClean="0">
                <a:solidFill>
                  <a:srgbClr val="FFFF00"/>
                </a:solidFill>
              </a:rPr>
              <a:t>. Regularmente realiza publicaciones en diarios, periódicos agencias noticiosas, mediante una retribución pecuniaria: director, codirector, subdirector, jefe de redacción, sec. </a:t>
            </a:r>
            <a:r>
              <a:rPr lang="es-AR" dirty="0" err="1" smtClean="0">
                <a:solidFill>
                  <a:srgbClr val="FFFF00"/>
                </a:solidFill>
              </a:rPr>
              <a:t>Gral</a:t>
            </a:r>
            <a:r>
              <a:rPr lang="es-AR" dirty="0" smtClean="0">
                <a:solidFill>
                  <a:srgbClr val="FFFF00"/>
                </a:solidFill>
              </a:rPr>
              <a:t>, sec. de Redacción, jefe de noticias, editorialista, corresponsal, redactor, cronista, reportero, dibujante, traductor, corrector de pruebas, reportero gráfico y colaborador permanente.</a:t>
            </a:r>
          </a:p>
          <a:p>
            <a:pPr algn="just">
              <a:lnSpc>
                <a:spcPct val="150000"/>
              </a:lnSpc>
            </a:pPr>
            <a:r>
              <a:rPr lang="es-AR" u="sng" dirty="0" smtClean="0">
                <a:solidFill>
                  <a:srgbClr val="FFFF00"/>
                </a:solidFill>
              </a:rPr>
              <a:t>Art. 3 Autoridad Administrativa Competente</a:t>
            </a:r>
            <a:r>
              <a:rPr lang="es-AR" dirty="0" smtClean="0">
                <a:solidFill>
                  <a:srgbClr val="FFFF00"/>
                </a:solidFill>
              </a:rPr>
              <a:t>: </a:t>
            </a:r>
            <a:r>
              <a:rPr lang="es-AR" u="sng" dirty="0" smtClean="0">
                <a:solidFill>
                  <a:srgbClr val="FFFF00"/>
                </a:solidFill>
              </a:rPr>
              <a:t>Funciones:</a:t>
            </a:r>
            <a:r>
              <a:rPr lang="es-AR" dirty="0" smtClean="0">
                <a:solidFill>
                  <a:srgbClr val="FFFF00"/>
                </a:solidFill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rgbClr val="FFFF00"/>
                </a:solidFill>
              </a:rPr>
              <a:t>-otorgar carnet profesional, inscribir en el registro, sustanciar los reclamos de obtención, denegación y caducidad del carnet profesional.</a:t>
            </a:r>
          </a:p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rgbClr val="FFFF00"/>
                </a:solidFill>
              </a:rPr>
              <a:t>-intervenir en caso incumplimiento y conflictos relacionados con sueldos, condiciones de ingreso, condiciones de trabajo, régimen de estabilidad</a:t>
            </a:r>
            <a:endParaRPr lang="es-A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10423902" cy="1981200"/>
          </a:xfrm>
        </p:spPr>
        <p:txBody>
          <a:bodyPr/>
          <a:lstStyle/>
          <a:p>
            <a:pPr algn="just"/>
            <a:r>
              <a:rPr lang="es-AR" sz="4000" u="sng" dirty="0" smtClean="0">
                <a:solidFill>
                  <a:srgbClr val="FFFF00"/>
                </a:solidFill>
              </a:rPr>
              <a:t>Art. 4</a:t>
            </a:r>
            <a:r>
              <a:rPr lang="es-AR" sz="4000" dirty="0" smtClean="0">
                <a:solidFill>
                  <a:srgbClr val="FFFF00"/>
                </a:solidFill>
              </a:rPr>
              <a:t>. Obligación de inscribirse en la matrícula profesional.</a:t>
            </a:r>
            <a:endParaRPr lang="es-AR" sz="4000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175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520995"/>
            <a:ext cx="10487697" cy="271130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3200" u="sng" dirty="0" smtClean="0">
                <a:solidFill>
                  <a:srgbClr val="FFFF00"/>
                </a:solidFill>
              </a:rPr>
              <a:t>Art. 24. Aspirantes</a:t>
            </a:r>
            <a:r>
              <a:rPr lang="es-AR" sz="3200" dirty="0" smtClean="0">
                <a:solidFill>
                  <a:srgbClr val="FFFF00"/>
                </a:solidFill>
              </a:rPr>
              <a:t>.  Solo puede haber 1 cada 8 redactores o más de 1 cuando hayan menos de 5 redactores. </a:t>
            </a:r>
            <a:r>
              <a:rPr lang="es-AR" sz="3200" u="sng" dirty="0">
                <a:solidFill>
                  <a:srgbClr val="FFFF00"/>
                </a:solidFill>
              </a:rPr>
              <a:t>Condiciones</a:t>
            </a:r>
            <a:r>
              <a:rPr lang="es-AR" sz="3200" dirty="0">
                <a:solidFill>
                  <a:srgbClr val="FFFF00"/>
                </a:solidFill>
              </a:rPr>
              <a:t>: ganar el sueldo básico y no estar más de 2 años en la categoría. </a:t>
            </a:r>
            <a:br>
              <a:rPr lang="es-AR" sz="3200" dirty="0">
                <a:solidFill>
                  <a:srgbClr val="FFFF00"/>
                </a:solidFill>
              </a:rPr>
            </a:br>
            <a:endParaRPr lang="es-AR" sz="3200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4093535"/>
            <a:ext cx="10392004" cy="192626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AR" sz="3200" u="sng" dirty="0" smtClean="0">
                <a:solidFill>
                  <a:srgbClr val="FFFF00"/>
                </a:solidFill>
              </a:rPr>
              <a:t>Art. 25. Período de Prueba</a:t>
            </a:r>
            <a:r>
              <a:rPr lang="es-AR" sz="3200" dirty="0" smtClean="0">
                <a:solidFill>
                  <a:srgbClr val="FFFF00"/>
                </a:solidFill>
              </a:rPr>
              <a:t>: No puede prologarse más de 30 días, luego de ello ganará el sueldo básico y será incorporado definitivamente.-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285589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616688"/>
            <a:ext cx="10370739" cy="2094614"/>
          </a:xfrm>
        </p:spPr>
        <p:txBody>
          <a:bodyPr/>
          <a:lstStyle/>
          <a:p>
            <a:pPr algn="just"/>
            <a:r>
              <a:rPr lang="es-AR" sz="3200" u="sng" dirty="0" smtClean="0">
                <a:solidFill>
                  <a:srgbClr val="FFFF00"/>
                </a:solidFill>
              </a:rPr>
              <a:t>Art. 34. Jornada Laboral</a:t>
            </a:r>
            <a:r>
              <a:rPr lang="es-AR" sz="3200" dirty="0" smtClean="0">
                <a:solidFill>
                  <a:srgbClr val="FFFF00"/>
                </a:solidFill>
              </a:rPr>
              <a:t>: no mayor a 36 </a:t>
            </a:r>
            <a:r>
              <a:rPr lang="es-AR" sz="3200" dirty="0" err="1" smtClean="0">
                <a:solidFill>
                  <a:srgbClr val="FFFF00"/>
                </a:solidFill>
              </a:rPr>
              <a:t>hs</a:t>
            </a:r>
            <a:r>
              <a:rPr lang="es-AR" sz="3200" dirty="0" smtClean="0">
                <a:solidFill>
                  <a:srgbClr val="FFFF00"/>
                </a:solidFill>
              </a:rPr>
              <a:t>. semanales. </a:t>
            </a:r>
            <a:r>
              <a:rPr lang="es-AR" sz="3200" dirty="0" err="1" smtClean="0">
                <a:solidFill>
                  <a:srgbClr val="FFFF00"/>
                </a:solidFill>
              </a:rPr>
              <a:t>Compesación</a:t>
            </a:r>
            <a:r>
              <a:rPr lang="es-AR" sz="3200" dirty="0" smtClean="0">
                <a:solidFill>
                  <a:srgbClr val="FFFF00"/>
                </a:solidFill>
              </a:rPr>
              <a:t> del exceso por </a:t>
            </a:r>
            <a:r>
              <a:rPr lang="es-AR" sz="3200" dirty="0" err="1" smtClean="0">
                <a:solidFill>
                  <a:srgbClr val="FFFF00"/>
                </a:solidFill>
              </a:rPr>
              <a:t>fza</a:t>
            </a:r>
            <a:r>
              <a:rPr lang="es-AR" sz="3200" dirty="0" smtClean="0">
                <a:solidFill>
                  <a:srgbClr val="FFFF00"/>
                </a:solidFill>
              </a:rPr>
              <a:t>. mayor o feriados nacionales: descanso equivalente en la jornada o semana siguiente o pago de </a:t>
            </a:r>
            <a:r>
              <a:rPr lang="es-AR" sz="3200" dirty="0" err="1" smtClean="0">
                <a:solidFill>
                  <a:srgbClr val="FFFF00"/>
                </a:solidFill>
              </a:rPr>
              <a:t>hs</a:t>
            </a:r>
            <a:r>
              <a:rPr lang="es-AR" sz="3200" dirty="0" smtClean="0">
                <a:solidFill>
                  <a:srgbClr val="FFFF00"/>
                </a:solidFill>
              </a:rPr>
              <a:t>. </a:t>
            </a:r>
            <a:r>
              <a:rPr lang="es-AR" sz="3200" dirty="0">
                <a:solidFill>
                  <a:srgbClr val="FFFF00"/>
                </a:solidFill>
              </a:rPr>
              <a:t>e</a:t>
            </a:r>
            <a:r>
              <a:rPr lang="es-AR" sz="3200" dirty="0" smtClean="0">
                <a:solidFill>
                  <a:srgbClr val="FFFF00"/>
                </a:solidFill>
              </a:rPr>
              <a:t>xtra 100 %.</a:t>
            </a:r>
            <a:endParaRPr lang="es-AR" sz="3200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3264195"/>
            <a:ext cx="10636553" cy="31259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AR" sz="3200" u="sng" dirty="0" smtClean="0">
                <a:solidFill>
                  <a:srgbClr val="FFFF00"/>
                </a:solidFill>
              </a:rPr>
              <a:t>Art. 35. Vacaciones Pagas: </a:t>
            </a:r>
            <a:endParaRPr lang="es-AR" sz="3200" u="sng" dirty="0">
              <a:solidFill>
                <a:srgbClr val="FFFF00"/>
              </a:solidFill>
            </a:endParaRPr>
          </a:p>
          <a:p>
            <a:pPr algn="just"/>
            <a:r>
              <a:rPr lang="es-AR" sz="3200" dirty="0" smtClean="0">
                <a:solidFill>
                  <a:srgbClr val="FFFF00"/>
                </a:solidFill>
              </a:rPr>
              <a:t>-hasta 10 años de antigüedad, 15 días hábiles</a:t>
            </a:r>
          </a:p>
          <a:p>
            <a:pPr algn="just"/>
            <a:r>
              <a:rPr lang="es-AR" sz="3200" dirty="0" smtClean="0">
                <a:solidFill>
                  <a:srgbClr val="FFFF00"/>
                </a:solidFill>
              </a:rPr>
              <a:t>-más de 10 hasta 20 años, 20 días hab.</a:t>
            </a:r>
          </a:p>
          <a:p>
            <a:pPr algn="just"/>
            <a:r>
              <a:rPr lang="es-AR" sz="3200" dirty="0" smtClean="0">
                <a:solidFill>
                  <a:srgbClr val="FFFF00"/>
                </a:solidFill>
              </a:rPr>
              <a:t>-más de 20 años, 30 días hábiles.</a:t>
            </a:r>
          </a:p>
          <a:p>
            <a:pPr algn="just"/>
            <a:r>
              <a:rPr lang="es-AR" sz="3200" dirty="0" smtClean="0">
                <a:solidFill>
                  <a:srgbClr val="FFFF00"/>
                </a:solidFill>
              </a:rPr>
              <a:t>Tareas habitualmente nocturnas, descansos de 3,5 y 7 días.</a:t>
            </a:r>
            <a:endParaRPr lang="es-AR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39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3" y="467832"/>
            <a:ext cx="10519595" cy="3795824"/>
          </a:xfrm>
        </p:spPr>
        <p:txBody>
          <a:bodyPr/>
          <a:lstStyle/>
          <a:p>
            <a:r>
              <a:rPr lang="es-AR" sz="2000" u="sng" dirty="0" smtClean="0">
                <a:solidFill>
                  <a:srgbClr val="FFFF00"/>
                </a:solidFill>
              </a:rPr>
              <a:t>Art. 39. Causales de despido eximentes de indemnización</a:t>
            </a:r>
            <a:r>
              <a:rPr lang="es-AR" sz="2000" dirty="0" smtClean="0">
                <a:solidFill>
                  <a:srgbClr val="FFFF00"/>
                </a:solidFill>
              </a:rPr>
              <a:t>:</a:t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 smtClean="0">
                <a:solidFill>
                  <a:srgbClr val="FFFF00"/>
                </a:solidFill>
              </a:rPr>
              <a:t> </a:t>
            </a:r>
            <a:r>
              <a:rPr lang="es-AR" sz="2000" dirty="0">
                <a:solidFill>
                  <a:srgbClr val="FFFF00"/>
                </a:solidFill>
              </a:rPr>
              <a:t/>
            </a:r>
            <a:br>
              <a:rPr lang="es-AR" sz="2000" dirty="0">
                <a:solidFill>
                  <a:srgbClr val="FFFF00"/>
                </a:solidFill>
              </a:rPr>
            </a:br>
            <a:r>
              <a:rPr lang="es-AR" sz="2000" dirty="0" smtClean="0">
                <a:solidFill>
                  <a:srgbClr val="FFFF00"/>
                </a:solidFill>
              </a:rPr>
              <a:t>-Daño </a:t>
            </a:r>
            <a:r>
              <a:rPr lang="es-AR" sz="2000" dirty="0">
                <a:solidFill>
                  <a:srgbClr val="FFFF00"/>
                </a:solidFill>
              </a:rPr>
              <a:t>intencional a los intereses del empleador, fraude o abuso de </a:t>
            </a:r>
            <a:r>
              <a:rPr lang="es-AR" sz="2000" dirty="0" smtClean="0">
                <a:solidFill>
                  <a:srgbClr val="FFFF00"/>
                </a:solidFill>
              </a:rPr>
              <a:t>confianza</a:t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>
                <a:solidFill>
                  <a:srgbClr val="FFFF00"/>
                </a:solidFill>
              </a:rPr>
              <a:t/>
            </a:r>
            <a:br>
              <a:rPr lang="es-AR" sz="2000" dirty="0">
                <a:solidFill>
                  <a:srgbClr val="FFFF00"/>
                </a:solidFill>
              </a:rPr>
            </a:br>
            <a:r>
              <a:rPr lang="es-AR" sz="2000" dirty="0">
                <a:solidFill>
                  <a:srgbClr val="FFFF00"/>
                </a:solidFill>
              </a:rPr>
              <a:t>-Inhabilidad física, mental o enfermedad contagiosa crónica que constituya peligro para el </a:t>
            </a:r>
            <a:r>
              <a:rPr lang="es-AR" sz="2000" dirty="0" smtClean="0">
                <a:solidFill>
                  <a:srgbClr val="FFFF00"/>
                </a:solidFill>
              </a:rPr>
              <a:t>personal</a:t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 smtClean="0">
                <a:solidFill>
                  <a:srgbClr val="FFFF00"/>
                </a:solidFill>
              </a:rPr>
              <a:t/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>
                <a:solidFill>
                  <a:srgbClr val="FFFF00"/>
                </a:solidFill>
              </a:rPr>
              <a:t>-</a:t>
            </a:r>
            <a:r>
              <a:rPr lang="es-AR" sz="2000" dirty="0" smtClean="0">
                <a:solidFill>
                  <a:srgbClr val="FFFF00"/>
                </a:solidFill>
              </a:rPr>
              <a:t>Inasistencias </a:t>
            </a:r>
            <a:r>
              <a:rPr lang="es-AR" sz="2000" dirty="0">
                <a:solidFill>
                  <a:srgbClr val="FFFF00"/>
                </a:solidFill>
              </a:rPr>
              <a:t>prolongadas o </a:t>
            </a:r>
            <a:r>
              <a:rPr lang="es-AR" sz="2000" dirty="0" smtClean="0">
                <a:solidFill>
                  <a:srgbClr val="FFFF00"/>
                </a:solidFill>
              </a:rPr>
              <a:t>reiteradas</a:t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 smtClean="0">
                <a:solidFill>
                  <a:srgbClr val="FFFF00"/>
                </a:solidFill>
              </a:rPr>
              <a:t/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 smtClean="0">
                <a:solidFill>
                  <a:srgbClr val="FFFF00"/>
                </a:solidFill>
              </a:rPr>
              <a:t>-Desobediencia </a:t>
            </a:r>
            <a:r>
              <a:rPr lang="es-AR" sz="2000" dirty="0">
                <a:solidFill>
                  <a:srgbClr val="FFFF00"/>
                </a:solidFill>
              </a:rPr>
              <a:t>grave o reiterada a las órdenes recibidas en el ejercicio de </a:t>
            </a:r>
            <a:r>
              <a:rPr lang="es-AR" sz="2000" dirty="0" smtClean="0">
                <a:solidFill>
                  <a:srgbClr val="FFFF00"/>
                </a:solidFill>
              </a:rPr>
              <a:t>sus</a:t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>
                <a:solidFill>
                  <a:srgbClr val="FFFF00"/>
                </a:solidFill>
              </a:rPr>
              <a:t>f</a:t>
            </a:r>
            <a:r>
              <a:rPr lang="es-AR" sz="2000" dirty="0" smtClean="0">
                <a:solidFill>
                  <a:srgbClr val="FFFF00"/>
                </a:solidFill>
              </a:rPr>
              <a:t>unciones</a:t>
            </a:r>
            <a:br>
              <a:rPr lang="es-AR" sz="2000" dirty="0" smtClean="0">
                <a:solidFill>
                  <a:srgbClr val="FFFF00"/>
                </a:solidFill>
              </a:rPr>
            </a:br>
            <a:r>
              <a:rPr lang="es-AR" sz="2000" dirty="0" smtClean="0">
                <a:solidFill>
                  <a:srgbClr val="FFFF00"/>
                </a:solidFill>
              </a:rPr>
              <a:t>-Incapacidad </a:t>
            </a:r>
            <a:r>
              <a:rPr lang="es-AR" sz="2000" dirty="0">
                <a:solidFill>
                  <a:srgbClr val="FFFF00"/>
                </a:solidFill>
              </a:rPr>
              <a:t>para desempeñar deberes y obligaciones en el período de prueba</a:t>
            </a:r>
            <a:br>
              <a:rPr lang="es-AR" sz="2000" dirty="0">
                <a:solidFill>
                  <a:srgbClr val="FFFF00"/>
                </a:solidFill>
              </a:rPr>
            </a:br>
            <a:endParaRPr lang="es-AR" sz="2000" u="sng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094475" y="4178594"/>
            <a:ext cx="10519595" cy="2413591"/>
          </a:xfrm>
        </p:spPr>
        <p:txBody>
          <a:bodyPr>
            <a:normAutofit/>
          </a:bodyPr>
          <a:lstStyle/>
          <a:p>
            <a:pPr algn="just"/>
            <a:r>
              <a:rPr lang="es-AR" sz="2000" u="sng" dirty="0" smtClean="0">
                <a:solidFill>
                  <a:srgbClr val="FFFF00"/>
                </a:solidFill>
              </a:rPr>
              <a:t>Art. 40</a:t>
            </a:r>
            <a:r>
              <a:rPr lang="es-AR" sz="2000" dirty="0" smtClean="0">
                <a:solidFill>
                  <a:srgbClr val="FFFF00"/>
                </a:solidFill>
              </a:rPr>
              <a:t>. Las causales deben documentarse y notificarse al trabajador quien puede recurrirlas dentro de los 5 días por ante la Comisión Paritaria. </a:t>
            </a:r>
          </a:p>
          <a:p>
            <a:pPr marL="285750" indent="-285750" algn="just">
              <a:buFontTx/>
              <a:buChar char="-"/>
            </a:pPr>
            <a:endParaRPr lang="es-AR" sz="2000" dirty="0" smtClean="0">
              <a:solidFill>
                <a:srgbClr val="FFFF00"/>
              </a:solidFill>
            </a:endParaRPr>
          </a:p>
          <a:p>
            <a:pPr algn="just"/>
            <a:r>
              <a:rPr lang="es-AR" sz="2000" u="sng" dirty="0" smtClean="0">
                <a:solidFill>
                  <a:srgbClr val="FFFF00"/>
                </a:solidFill>
              </a:rPr>
              <a:t>Art. 41</a:t>
            </a:r>
            <a:r>
              <a:rPr lang="es-AR" sz="2000" dirty="0" smtClean="0">
                <a:solidFill>
                  <a:srgbClr val="FFFF00"/>
                </a:solidFill>
              </a:rPr>
              <a:t>. No admite suspensiones mayores a 30 días sin remuneración </a:t>
            </a:r>
            <a:endParaRPr lang="es-AR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91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265814"/>
            <a:ext cx="9211790" cy="1095153"/>
          </a:xfrm>
        </p:spPr>
        <p:txBody>
          <a:bodyPr/>
          <a:lstStyle/>
          <a:p>
            <a:pPr algn="just"/>
            <a:r>
              <a:rPr lang="es-AR" sz="3200" u="sng" dirty="0" smtClean="0">
                <a:solidFill>
                  <a:srgbClr val="FFFF00"/>
                </a:solidFill>
              </a:rPr>
              <a:t>Art. 43. Despido </a:t>
            </a:r>
            <a:r>
              <a:rPr lang="es-AR" sz="3200" u="sng" dirty="0" err="1" smtClean="0">
                <a:solidFill>
                  <a:srgbClr val="FFFF00"/>
                </a:solidFill>
              </a:rPr>
              <a:t>Incausado</a:t>
            </a:r>
            <a:r>
              <a:rPr lang="es-AR" sz="3200" u="sng" dirty="0" smtClean="0">
                <a:solidFill>
                  <a:srgbClr val="FFFF00"/>
                </a:solidFill>
              </a:rPr>
              <a:t>. Obligaciones del empleador</a:t>
            </a:r>
            <a:endParaRPr lang="es-AR" sz="3200" u="sng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1360966"/>
            <a:ext cx="10296311" cy="519932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AR" sz="2000" u="sng" dirty="0" smtClean="0">
                <a:solidFill>
                  <a:srgbClr val="FFFF00"/>
                </a:solidFill>
              </a:rPr>
              <a:t>Preavisar por escrito</a:t>
            </a:r>
            <a:r>
              <a:rPr lang="es-AR" sz="2000" dirty="0" smtClean="0">
                <a:solidFill>
                  <a:srgbClr val="FFFF00"/>
                </a:solidFill>
              </a:rPr>
              <a:t>: 1 mes antes en caso de antigüedad de menos de 3 años; 2 meses antes antigüedad de más de 3 años.</a:t>
            </a:r>
          </a:p>
          <a:p>
            <a:pPr algn="just">
              <a:lnSpc>
                <a:spcPct val="150000"/>
              </a:lnSpc>
            </a:pPr>
            <a:r>
              <a:rPr lang="es-AR" sz="2000" dirty="0" smtClean="0">
                <a:solidFill>
                  <a:srgbClr val="FFFF00"/>
                </a:solidFill>
              </a:rPr>
              <a:t>Se computa a partir del primer día hábil del mes siguiente de su notificación.</a:t>
            </a:r>
          </a:p>
          <a:p>
            <a:pPr algn="just">
              <a:lnSpc>
                <a:spcPct val="150000"/>
              </a:lnSpc>
            </a:pPr>
            <a:r>
              <a:rPr lang="es-AR" sz="2000" u="sng" dirty="0" smtClean="0">
                <a:solidFill>
                  <a:srgbClr val="FFFF00"/>
                </a:solidFill>
              </a:rPr>
              <a:t>Pagar indemnización sustitutiva de preaviso</a:t>
            </a:r>
            <a:r>
              <a:rPr lang="es-AR" sz="2000" dirty="0" smtClean="0">
                <a:solidFill>
                  <a:srgbClr val="FFFF00"/>
                </a:solidFill>
              </a:rPr>
              <a:t>: equivalente a 2 o 4 meses de sueldo según que la antigüedad sea menor o mayor a 3 años.</a:t>
            </a:r>
          </a:p>
          <a:p>
            <a:pPr algn="just">
              <a:lnSpc>
                <a:spcPct val="150000"/>
              </a:lnSpc>
            </a:pPr>
            <a:r>
              <a:rPr lang="es-AR" sz="2000" u="sng" dirty="0" smtClean="0">
                <a:solidFill>
                  <a:srgbClr val="FFFF00"/>
                </a:solidFill>
              </a:rPr>
              <a:t>Indemnizar</a:t>
            </a:r>
            <a:r>
              <a:rPr lang="es-AR" sz="2000" dirty="0" smtClean="0">
                <a:solidFill>
                  <a:srgbClr val="FFFF00"/>
                </a:solidFill>
              </a:rPr>
              <a:t>: -1 mes de sueldo por cada año trabajado o fracción mayor a 3 meses de antigüedad. En ningún caso puede ser inferior a 1 mese de sueldo</a:t>
            </a:r>
          </a:p>
          <a:p>
            <a:pPr algn="just">
              <a:lnSpc>
                <a:spcPct val="150000"/>
              </a:lnSpc>
            </a:pPr>
            <a:r>
              <a:rPr lang="es-AR" sz="2000" dirty="0" smtClean="0">
                <a:solidFill>
                  <a:srgbClr val="FFFF00"/>
                </a:solidFill>
              </a:rPr>
              <a:t>A los fines del cómputo del haber </a:t>
            </a:r>
            <a:r>
              <a:rPr lang="es-AR" sz="2000" dirty="0" err="1" smtClean="0">
                <a:solidFill>
                  <a:srgbClr val="FFFF00"/>
                </a:solidFill>
              </a:rPr>
              <a:t>indeminizatorio</a:t>
            </a:r>
            <a:r>
              <a:rPr lang="es-AR" sz="2000" dirty="0" smtClean="0">
                <a:solidFill>
                  <a:srgbClr val="FFFF00"/>
                </a:solidFill>
              </a:rPr>
              <a:t> se tomarán en cuenta las retribuciones, comisiones, viáticos, aumentos por antigüedad, pagos en especies, provisión de alimentos y uso de habitación. </a:t>
            </a:r>
            <a:endParaRPr lang="es-AR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4954" y="616689"/>
            <a:ext cx="9987967" cy="215840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s-AR" sz="2400" u="sng" dirty="0" smtClean="0">
                <a:solidFill>
                  <a:srgbClr val="FFFF00"/>
                </a:solidFill>
              </a:rPr>
              <a:t>Art. 44. Despido sin causa: </a:t>
            </a:r>
            <a:r>
              <a:rPr lang="es-AR" sz="2400" dirty="0" smtClean="0">
                <a:solidFill>
                  <a:srgbClr val="FFFF00"/>
                </a:solidFill>
              </a:rPr>
              <a:t>-</a:t>
            </a:r>
            <a:r>
              <a:rPr lang="es-AR" sz="2400" dirty="0">
                <a:solidFill>
                  <a:srgbClr val="FFFF00"/>
                </a:solidFill>
              </a:rPr>
              <a:t>falta de puntualidad en los </a:t>
            </a:r>
            <a:r>
              <a:rPr lang="es-AR" sz="2400" dirty="0" smtClean="0">
                <a:solidFill>
                  <a:srgbClr val="FFFF00"/>
                </a:solidFill>
              </a:rPr>
              <a:t>pagos.</a:t>
            </a:r>
            <a:br>
              <a:rPr lang="es-AR" sz="2400" dirty="0" smtClean="0">
                <a:solidFill>
                  <a:srgbClr val="FFFF00"/>
                </a:solidFill>
              </a:rPr>
            </a:br>
            <a:r>
              <a:rPr lang="es-AR" sz="2400" dirty="0" smtClean="0">
                <a:solidFill>
                  <a:srgbClr val="FFFF00"/>
                </a:solidFill>
              </a:rPr>
              <a:t>-En caso de cesión o cambio de firma la responsabilidades establecidas en los arts. 43 y 44 pasan a la nueva firma. El empleado mantendrá la antigüedad a todos los efectos.</a:t>
            </a:r>
            <a:endParaRPr lang="es-AR" sz="2400" dirty="0">
              <a:solidFill>
                <a:srgbClr val="FFFF00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>
          <a:xfrm>
            <a:off x="1154954" y="3296093"/>
            <a:ext cx="10062395" cy="2723707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s-AR" sz="2400" u="sng" dirty="0" smtClean="0">
                <a:solidFill>
                  <a:srgbClr val="FFFF00"/>
                </a:solidFill>
              </a:rPr>
              <a:t>Art. 49</a:t>
            </a:r>
            <a:r>
              <a:rPr lang="es-AR" sz="2400" dirty="0" smtClean="0">
                <a:solidFill>
                  <a:srgbClr val="FFFF00"/>
                </a:solidFill>
              </a:rPr>
              <a:t>:  Los periodistas están comprendidos en la ley de accidentes de </a:t>
            </a:r>
            <a:r>
              <a:rPr lang="es-AR" sz="2400" dirty="0" err="1" smtClean="0">
                <a:solidFill>
                  <a:srgbClr val="FFFF00"/>
                </a:solidFill>
              </a:rPr>
              <a:t>trab</a:t>
            </a:r>
            <a:r>
              <a:rPr lang="es-AR" sz="2400" dirty="0" smtClean="0">
                <a:solidFill>
                  <a:srgbClr val="FFFF00"/>
                </a:solidFill>
              </a:rPr>
              <a:t>. y enfermedades profesionales.</a:t>
            </a:r>
          </a:p>
          <a:p>
            <a:pPr algn="just">
              <a:lnSpc>
                <a:spcPct val="150000"/>
              </a:lnSpc>
            </a:pPr>
            <a:r>
              <a:rPr lang="es-AR" sz="2400" dirty="0" smtClean="0">
                <a:solidFill>
                  <a:srgbClr val="FFFF00"/>
                </a:solidFill>
              </a:rPr>
              <a:t>En casos de riesgos excepcionales: guerras, revoluciones, viajes  a regiones o países inseguros deberán estar asegurados especialmente por empleador, cubriéndose enfermedades, invalidez o muerte</a:t>
            </a:r>
            <a:endParaRPr lang="es-A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4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597</TotalTime>
  <Words>842</Words>
  <Application>Microsoft Office PowerPoint</Application>
  <PresentationFormat>Panorámica</PresentationFormat>
  <Paragraphs>44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 DCHOS. LABORALES DE LOS  PERIODISTAS</vt:lpstr>
      <vt:lpstr>CONSTITUCION NACIONAL </vt:lpstr>
      <vt:lpstr>ESTATUTO DE PERIODISTAS PROFESIONALES (Ley 12.908/47) </vt:lpstr>
      <vt:lpstr>Art. 4. Obligación de inscribirse en la matrícula profesional.</vt:lpstr>
      <vt:lpstr>Art. 24. Aspirantes.  Solo puede haber 1 cada 8 redactores o más de 1 cuando hayan menos de 5 redactores. Condiciones: ganar el sueldo básico y no estar más de 2 años en la categoría.  </vt:lpstr>
      <vt:lpstr>Art. 34. Jornada Laboral: no mayor a 36 hs. semanales. Compesación del exceso por fza. mayor o feriados nacionales: descanso equivalente en la jornada o semana siguiente o pago de hs. extra 100 %.</vt:lpstr>
      <vt:lpstr>Art. 39. Causales de despido eximentes de indemnización:   -Daño intencional a los intereses del empleador, fraude o abuso de confianza  -Inhabilidad física, mental o enfermedad contagiosa crónica que constituya peligro para el personal  -Inasistencias prolongadas o reiteradas  -Desobediencia grave o reiterada a las órdenes recibidas en el ejercicio de sus funciones -Incapacidad para desempeñar deberes y obligaciones en el período de prueba </vt:lpstr>
      <vt:lpstr>Art. 43. Despido Incausado. Obligaciones del empleador</vt:lpstr>
      <vt:lpstr>Art. 44. Despido sin causa: -falta de puntualidad en los pagos. -En caso de cesión o cambio de firma la responsabilidades establecidas en los arts. 43 y 44 pasan a la nueva firma. El empleado mantendrá la antigüedad a todos los efectos.</vt:lpstr>
      <vt:lpstr>Art. 55: Reconoce el dcho, al aumento mensual por antigüedad.   Art. 61: Establece la remuneración adicional por cada hijo menor de edad.  Art. 78: Establece multa para el empleador que incumpla las disposiciones de la ley.</vt:lpstr>
      <vt:lpstr>  JURISPRUDENCIA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DCHOS. LABORALES DE LOS PERIODISTAS</dc:title>
  <dc:creator>Mara Sesmero</dc:creator>
  <cp:lastModifiedBy>Mara Sesmero</cp:lastModifiedBy>
  <cp:revision>22</cp:revision>
  <dcterms:created xsi:type="dcterms:W3CDTF">2019-06-20T14:13:03Z</dcterms:created>
  <dcterms:modified xsi:type="dcterms:W3CDTF">2019-06-21T12:35:49Z</dcterms:modified>
</cp:coreProperties>
</file>