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a:p>
        </p:txBody>
      </p:sp>
      <p:sp>
        <p:nvSpPr>
          <p:cNvPr id="4" name="Marcador de fecha 3"/>
          <p:cNvSpPr>
            <a:spLocks noGrp="1"/>
          </p:cNvSpPr>
          <p:nvPr>
            <p:ph type="dt" sz="half" idx="10"/>
          </p:nvPr>
        </p:nvSpPr>
        <p:spPr/>
        <p:txBody>
          <a:bodyPr/>
          <a:lstStyle/>
          <a:p>
            <a:fld id="{EAAF5ED2-C0A5-46B0-AF06-CE2B978945E4}" type="datetimeFigureOut">
              <a:rPr lang="en-US" smtClean="0"/>
              <a:t>5/24/2022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0A41C31-9F36-47FF-997A-46F954ED786E}" type="slidenum">
              <a:rPr lang="en-US" smtClean="0"/>
              <a:t>‹Nº›</a:t>
            </a:fld>
            <a:endParaRPr lang="en-US"/>
          </a:p>
        </p:txBody>
      </p:sp>
    </p:spTree>
    <p:extLst>
      <p:ext uri="{BB962C8B-B14F-4D97-AF65-F5344CB8AC3E}">
        <p14:creationId xmlns:p14="http://schemas.microsoft.com/office/powerpoint/2010/main" val="826070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AAF5ED2-C0A5-46B0-AF06-CE2B978945E4}" type="datetimeFigureOut">
              <a:rPr lang="en-US" smtClean="0"/>
              <a:t>5/24/2022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0A41C31-9F36-47FF-997A-46F954ED786E}" type="slidenum">
              <a:rPr lang="en-US" smtClean="0"/>
              <a:t>‹Nº›</a:t>
            </a:fld>
            <a:endParaRPr lang="en-US"/>
          </a:p>
        </p:txBody>
      </p:sp>
    </p:spTree>
    <p:extLst>
      <p:ext uri="{BB962C8B-B14F-4D97-AF65-F5344CB8AC3E}">
        <p14:creationId xmlns:p14="http://schemas.microsoft.com/office/powerpoint/2010/main" val="1350657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AAF5ED2-C0A5-46B0-AF06-CE2B978945E4}" type="datetimeFigureOut">
              <a:rPr lang="en-US" smtClean="0"/>
              <a:t>5/24/2022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0A41C31-9F36-47FF-997A-46F954ED786E}" type="slidenum">
              <a:rPr lang="en-US" smtClean="0"/>
              <a:t>‹Nº›</a:t>
            </a:fld>
            <a:endParaRPr lang="en-US"/>
          </a:p>
        </p:txBody>
      </p:sp>
    </p:spTree>
    <p:extLst>
      <p:ext uri="{BB962C8B-B14F-4D97-AF65-F5344CB8AC3E}">
        <p14:creationId xmlns:p14="http://schemas.microsoft.com/office/powerpoint/2010/main" val="787044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EAAF5ED2-C0A5-46B0-AF06-CE2B978945E4}" type="datetimeFigureOut">
              <a:rPr lang="en-US" smtClean="0"/>
              <a:t>5/24/2022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0A41C31-9F36-47FF-997A-46F954ED786E}" type="slidenum">
              <a:rPr lang="en-US" smtClean="0"/>
              <a:t>‹Nº›</a:t>
            </a:fld>
            <a:endParaRPr lang="en-US"/>
          </a:p>
        </p:txBody>
      </p:sp>
    </p:spTree>
    <p:extLst>
      <p:ext uri="{BB962C8B-B14F-4D97-AF65-F5344CB8AC3E}">
        <p14:creationId xmlns:p14="http://schemas.microsoft.com/office/powerpoint/2010/main" val="2001737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EAAF5ED2-C0A5-46B0-AF06-CE2B978945E4}" type="datetimeFigureOut">
              <a:rPr lang="en-US" smtClean="0"/>
              <a:t>5/24/2022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0A41C31-9F36-47FF-997A-46F954ED786E}" type="slidenum">
              <a:rPr lang="en-US" smtClean="0"/>
              <a:t>‹Nº›</a:t>
            </a:fld>
            <a:endParaRPr lang="en-US"/>
          </a:p>
        </p:txBody>
      </p:sp>
    </p:spTree>
    <p:extLst>
      <p:ext uri="{BB962C8B-B14F-4D97-AF65-F5344CB8AC3E}">
        <p14:creationId xmlns:p14="http://schemas.microsoft.com/office/powerpoint/2010/main" val="436203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EAAF5ED2-C0A5-46B0-AF06-CE2B978945E4}" type="datetimeFigureOut">
              <a:rPr lang="en-US" smtClean="0"/>
              <a:t>5/24/2022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0A41C31-9F36-47FF-997A-46F954ED786E}" type="slidenum">
              <a:rPr lang="en-US" smtClean="0"/>
              <a:t>‹Nº›</a:t>
            </a:fld>
            <a:endParaRPr lang="en-US"/>
          </a:p>
        </p:txBody>
      </p:sp>
    </p:spTree>
    <p:extLst>
      <p:ext uri="{BB962C8B-B14F-4D97-AF65-F5344CB8AC3E}">
        <p14:creationId xmlns:p14="http://schemas.microsoft.com/office/powerpoint/2010/main" val="3496711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EAAF5ED2-C0A5-46B0-AF06-CE2B978945E4}" type="datetimeFigureOut">
              <a:rPr lang="en-US" smtClean="0"/>
              <a:t>5/24/2022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70A41C31-9F36-47FF-997A-46F954ED786E}" type="slidenum">
              <a:rPr lang="en-US" smtClean="0"/>
              <a:t>‹Nº›</a:t>
            </a:fld>
            <a:endParaRPr lang="en-US"/>
          </a:p>
        </p:txBody>
      </p:sp>
    </p:spTree>
    <p:extLst>
      <p:ext uri="{BB962C8B-B14F-4D97-AF65-F5344CB8AC3E}">
        <p14:creationId xmlns:p14="http://schemas.microsoft.com/office/powerpoint/2010/main" val="3036875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EAAF5ED2-C0A5-46B0-AF06-CE2B978945E4}" type="datetimeFigureOut">
              <a:rPr lang="en-US" smtClean="0"/>
              <a:t>5/24/2022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70A41C31-9F36-47FF-997A-46F954ED786E}" type="slidenum">
              <a:rPr lang="en-US" smtClean="0"/>
              <a:t>‹Nº›</a:t>
            </a:fld>
            <a:endParaRPr lang="en-US"/>
          </a:p>
        </p:txBody>
      </p:sp>
    </p:spTree>
    <p:extLst>
      <p:ext uri="{BB962C8B-B14F-4D97-AF65-F5344CB8AC3E}">
        <p14:creationId xmlns:p14="http://schemas.microsoft.com/office/powerpoint/2010/main" val="32382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AAF5ED2-C0A5-46B0-AF06-CE2B978945E4}" type="datetimeFigureOut">
              <a:rPr lang="en-US" smtClean="0"/>
              <a:t>5/24/2022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70A41C31-9F36-47FF-997A-46F954ED786E}" type="slidenum">
              <a:rPr lang="en-US" smtClean="0"/>
              <a:t>‹Nº›</a:t>
            </a:fld>
            <a:endParaRPr lang="en-US"/>
          </a:p>
        </p:txBody>
      </p:sp>
    </p:spTree>
    <p:extLst>
      <p:ext uri="{BB962C8B-B14F-4D97-AF65-F5344CB8AC3E}">
        <p14:creationId xmlns:p14="http://schemas.microsoft.com/office/powerpoint/2010/main" val="1938112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AAF5ED2-C0A5-46B0-AF06-CE2B978945E4}" type="datetimeFigureOut">
              <a:rPr lang="en-US" smtClean="0"/>
              <a:t>5/24/2022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0A41C31-9F36-47FF-997A-46F954ED786E}" type="slidenum">
              <a:rPr lang="en-US" smtClean="0"/>
              <a:t>‹Nº›</a:t>
            </a:fld>
            <a:endParaRPr lang="en-US"/>
          </a:p>
        </p:txBody>
      </p:sp>
    </p:spTree>
    <p:extLst>
      <p:ext uri="{BB962C8B-B14F-4D97-AF65-F5344CB8AC3E}">
        <p14:creationId xmlns:p14="http://schemas.microsoft.com/office/powerpoint/2010/main" val="3687191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EAAF5ED2-C0A5-46B0-AF06-CE2B978945E4}" type="datetimeFigureOut">
              <a:rPr lang="en-US" smtClean="0"/>
              <a:t>5/24/2022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0A41C31-9F36-47FF-997A-46F954ED786E}" type="slidenum">
              <a:rPr lang="en-US" smtClean="0"/>
              <a:t>‹Nº›</a:t>
            </a:fld>
            <a:endParaRPr lang="en-US"/>
          </a:p>
        </p:txBody>
      </p:sp>
    </p:spTree>
    <p:extLst>
      <p:ext uri="{BB962C8B-B14F-4D97-AF65-F5344CB8AC3E}">
        <p14:creationId xmlns:p14="http://schemas.microsoft.com/office/powerpoint/2010/main" val="3409753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F5ED2-C0A5-46B0-AF06-CE2B978945E4}" type="datetimeFigureOut">
              <a:rPr lang="en-US" smtClean="0"/>
              <a:t>5/24/2022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41C31-9F36-47FF-997A-46F954ED786E}" type="slidenum">
              <a:rPr lang="en-US" smtClean="0"/>
              <a:t>‹Nº›</a:t>
            </a:fld>
            <a:endParaRPr lang="en-US"/>
          </a:p>
        </p:txBody>
      </p:sp>
    </p:spTree>
    <p:extLst>
      <p:ext uri="{BB962C8B-B14F-4D97-AF65-F5344CB8AC3E}">
        <p14:creationId xmlns:p14="http://schemas.microsoft.com/office/powerpoint/2010/main" val="980593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ES" b="1" dirty="0" smtClean="0"/>
              <a:t>DELITOS CONTRA EL HONOR</a:t>
            </a:r>
            <a:br>
              <a:rPr lang="es-ES" b="1" dirty="0" smtClean="0"/>
            </a:br>
            <a:r>
              <a:rPr lang="es-ES" b="1" dirty="0" smtClean="0"/>
              <a:t>-Titulo II C.P.-</a:t>
            </a:r>
            <a:br>
              <a:rPr lang="es-ES" b="1" dirty="0" smtClean="0"/>
            </a:br>
            <a:endParaRPr lang="en-US" b="1" dirty="0"/>
          </a:p>
        </p:txBody>
      </p:sp>
      <p:sp>
        <p:nvSpPr>
          <p:cNvPr id="3" name="Subtítulo 2"/>
          <p:cNvSpPr>
            <a:spLocks noGrp="1"/>
          </p:cNvSpPr>
          <p:nvPr>
            <p:ph type="subTitle" idx="1"/>
          </p:nvPr>
        </p:nvSpPr>
        <p:spPr>
          <a:xfrm>
            <a:off x="1227909" y="3187337"/>
            <a:ext cx="10084525" cy="2220686"/>
          </a:xfrm>
        </p:spPr>
        <p:txBody>
          <a:bodyPr>
            <a:normAutofit fontScale="92500" lnSpcReduction="10000"/>
          </a:bodyPr>
          <a:lstStyle/>
          <a:p>
            <a:pPr algn="just"/>
            <a:r>
              <a:rPr lang="es-ES" sz="2800" u="sng" dirty="0" smtClean="0"/>
              <a:t>Concepto de </a:t>
            </a:r>
            <a:r>
              <a:rPr lang="es-ES" sz="2800" i="1" u="sng" dirty="0" smtClean="0"/>
              <a:t>HONOR</a:t>
            </a:r>
            <a:r>
              <a:rPr lang="es-ES" sz="2800" u="sng" dirty="0" smtClean="0"/>
              <a:t>:</a:t>
            </a:r>
            <a:r>
              <a:rPr lang="es-ES" sz="2800" dirty="0"/>
              <a:t> </a:t>
            </a:r>
            <a:r>
              <a:rPr lang="es-ES" sz="2800" dirty="0" smtClean="0"/>
              <a:t>Conjunto de cualidades valiosas, que revistiendo a la persona en sus relaciones sociales, no sólo se refieren a sus calidades morales o éticas, sino también a todas las que tengan vigencia en esas relaciones (profesionales, jurídicas, familiares, etc.).</a:t>
            </a:r>
          </a:p>
          <a:p>
            <a:pPr algn="just"/>
            <a:endParaRPr lang="es-ES" sz="2800" dirty="0" smtClean="0"/>
          </a:p>
          <a:p>
            <a:pPr algn="just"/>
            <a:r>
              <a:rPr lang="es-ES" sz="2200" i="1" dirty="0" smtClean="0"/>
              <a:t>Autor: </a:t>
            </a:r>
            <a:r>
              <a:rPr lang="es-ES" sz="2200" i="1" dirty="0" err="1" smtClean="0"/>
              <a:t>Creus</a:t>
            </a:r>
            <a:r>
              <a:rPr lang="es-ES" sz="2200" i="1" dirty="0"/>
              <a:t> </a:t>
            </a:r>
            <a:r>
              <a:rPr lang="es-ES" sz="2200" i="1" dirty="0" smtClean="0"/>
              <a:t>Carlos</a:t>
            </a:r>
          </a:p>
          <a:p>
            <a:pPr algn="just"/>
            <a:endParaRPr lang="es-ES" sz="2800" dirty="0" smtClean="0"/>
          </a:p>
          <a:p>
            <a:endParaRPr lang="en-US" dirty="0"/>
          </a:p>
        </p:txBody>
      </p:sp>
    </p:spTree>
    <p:extLst>
      <p:ext uri="{BB962C8B-B14F-4D97-AF65-F5344CB8AC3E}">
        <p14:creationId xmlns:p14="http://schemas.microsoft.com/office/powerpoint/2010/main" val="1586038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es-ES" sz="3200" b="1" u="sng" dirty="0" smtClean="0"/>
              <a:t>Prueba de la Verdad – </a:t>
            </a:r>
            <a:r>
              <a:rPr lang="es-ES" sz="3200" b="1" i="1" u="sng" dirty="0" err="1" smtClean="0"/>
              <a:t>Exceptio</a:t>
            </a:r>
            <a:r>
              <a:rPr lang="es-ES" sz="3200" b="1" i="1" u="sng" dirty="0" smtClean="0"/>
              <a:t> </a:t>
            </a:r>
            <a:r>
              <a:rPr lang="es-ES" sz="3200" b="1" i="1" u="sng" dirty="0" err="1" smtClean="0"/>
              <a:t>Veritatis</a:t>
            </a:r>
            <a:r>
              <a:rPr lang="es-ES" sz="2000" b="1" i="1" u="sng" dirty="0" smtClean="0"/>
              <a:t>:</a:t>
            </a:r>
            <a:r>
              <a:rPr lang="es-ES" sz="2000" b="1" dirty="0"/>
              <a:t> </a:t>
            </a:r>
            <a:r>
              <a:rPr lang="es-ES" sz="2000" dirty="0" smtClean="0"/>
              <a:t>Se prueba solo la imputación (el hecho, calidad o modo de ser) que se atribuye. Probar la verdad del hecho que se imputa excluye la punibilidad (solo p los casos de </a:t>
            </a:r>
            <a:r>
              <a:rPr lang="es-ES" sz="2000" dirty="0" err="1" smtClean="0"/>
              <a:t>incs</a:t>
            </a:r>
            <a:r>
              <a:rPr lang="es-ES" sz="2000" dirty="0" smtClean="0"/>
              <a:t>. 1 y 2 ). </a:t>
            </a:r>
            <a:endParaRPr lang="en-US" sz="2000" dirty="0"/>
          </a:p>
        </p:txBody>
      </p:sp>
      <p:sp>
        <p:nvSpPr>
          <p:cNvPr id="3" name="Marcador de contenido 2"/>
          <p:cNvSpPr>
            <a:spLocks noGrp="1"/>
          </p:cNvSpPr>
          <p:nvPr>
            <p:ph idx="1"/>
          </p:nvPr>
        </p:nvSpPr>
        <p:spPr>
          <a:xfrm>
            <a:off x="838200" y="1593668"/>
            <a:ext cx="10515600" cy="4807131"/>
          </a:xfrm>
        </p:spPr>
        <p:txBody>
          <a:bodyPr>
            <a:normAutofit/>
          </a:bodyPr>
          <a:lstStyle/>
          <a:p>
            <a:pPr marL="0" indent="0" algn="just">
              <a:buNone/>
            </a:pPr>
            <a:r>
              <a:rPr lang="es-ES" sz="2400" b="1" u="sng" dirty="0"/>
              <a:t>ARTICULO </a:t>
            </a:r>
            <a:r>
              <a:rPr lang="es-ES" sz="2400" b="1" u="sng" dirty="0" smtClean="0"/>
              <a:t>111:</a:t>
            </a:r>
            <a:r>
              <a:rPr lang="es-ES" sz="2400" dirty="0" smtClean="0"/>
              <a:t> El </a:t>
            </a:r>
            <a:r>
              <a:rPr lang="es-ES" sz="2400" dirty="0"/>
              <a:t>acusado de injuria, en los casos en los que las expresiones de ningún modo estén vinculadas con asuntos de interés público, no podrá probar la verdad de la imputación salvo en los casos </a:t>
            </a:r>
            <a:r>
              <a:rPr lang="es-ES" sz="2400" dirty="0" smtClean="0"/>
              <a:t>siguientes:</a:t>
            </a:r>
          </a:p>
          <a:p>
            <a:pPr marL="457200" indent="-457200" algn="just">
              <a:buAutoNum type="arabicParenR"/>
            </a:pPr>
            <a:r>
              <a:rPr lang="es-ES" sz="2400" dirty="0" smtClean="0"/>
              <a:t>Si </a:t>
            </a:r>
            <a:r>
              <a:rPr lang="es-ES" sz="2400" dirty="0"/>
              <a:t>el hecho atribuido a la persona ofendida, hubiere dado lugar a un proceso </a:t>
            </a:r>
            <a:r>
              <a:rPr lang="es-ES" sz="2400" dirty="0" smtClean="0"/>
              <a:t>penal. </a:t>
            </a:r>
            <a:r>
              <a:rPr lang="es-ES" sz="2400" dirty="0" smtClean="0">
                <a:solidFill>
                  <a:srgbClr val="FF0000"/>
                </a:solidFill>
              </a:rPr>
              <a:t>El PP importa un asunto de interés </a:t>
            </a:r>
            <a:r>
              <a:rPr lang="es-ES" sz="2400" dirty="0" err="1" smtClean="0">
                <a:solidFill>
                  <a:srgbClr val="FF0000"/>
                </a:solidFill>
              </a:rPr>
              <a:t>pco</a:t>
            </a:r>
            <a:r>
              <a:rPr lang="es-ES" sz="2400" dirty="0" smtClean="0"/>
              <a:t>.</a:t>
            </a:r>
          </a:p>
          <a:p>
            <a:pPr marL="457200" indent="-457200" algn="just">
              <a:buAutoNum type="arabicParenR"/>
            </a:pPr>
            <a:r>
              <a:rPr lang="es-ES" sz="2400" dirty="0" smtClean="0"/>
              <a:t>Si </a:t>
            </a:r>
            <a:r>
              <a:rPr lang="es-ES" sz="2400" dirty="0"/>
              <a:t>el querellante pidiera la prueba de la imputación dirigida contra él</a:t>
            </a:r>
            <a:r>
              <a:rPr lang="es-ES" sz="2400" dirty="0" smtClean="0"/>
              <a:t>. </a:t>
            </a:r>
            <a:r>
              <a:rPr lang="es-ES" sz="2400" dirty="0" smtClean="0">
                <a:solidFill>
                  <a:srgbClr val="FF0000"/>
                </a:solidFill>
              </a:rPr>
              <a:t>Si la victima del delito pide la prueba de lo que se le imputa, se elimina la punibilidad pero no el carácter delictivo del agravio (procedería la reparación civil). </a:t>
            </a:r>
            <a:endParaRPr lang="es-ES" sz="2400" dirty="0">
              <a:solidFill>
                <a:srgbClr val="FF0000"/>
              </a:solidFill>
            </a:endParaRPr>
          </a:p>
          <a:p>
            <a:pPr marL="0" indent="0" algn="just">
              <a:buNone/>
            </a:pPr>
            <a:r>
              <a:rPr lang="es-ES" sz="2400" dirty="0" smtClean="0"/>
              <a:t>En </a:t>
            </a:r>
            <a:r>
              <a:rPr lang="es-ES" sz="2400" dirty="0"/>
              <a:t>estos </a:t>
            </a:r>
            <a:r>
              <a:rPr lang="es-ES" sz="2400" dirty="0" smtClean="0"/>
              <a:t>casos, si se </a:t>
            </a:r>
            <a:r>
              <a:rPr lang="es-ES" sz="2400" dirty="0"/>
              <a:t>probare la verdad de las </a:t>
            </a:r>
            <a:r>
              <a:rPr lang="es-ES" sz="2400" dirty="0" smtClean="0"/>
              <a:t>imputaciones, el </a:t>
            </a:r>
            <a:r>
              <a:rPr lang="es-ES" sz="2400" dirty="0"/>
              <a:t>acusado quedará exento de pena</a:t>
            </a:r>
            <a:r>
              <a:rPr lang="es-ES" sz="2400" dirty="0" smtClean="0"/>
              <a:t>.</a:t>
            </a:r>
          </a:p>
          <a:p>
            <a:pPr marL="0" indent="0" algn="just">
              <a:buNone/>
            </a:pPr>
            <a:r>
              <a:rPr lang="es-ES" sz="1800" i="1" dirty="0" smtClean="0"/>
              <a:t>(</a:t>
            </a:r>
            <a:r>
              <a:rPr lang="es-ES" sz="1800" i="1" dirty="0"/>
              <a:t>Artículo sustituido por art. 3° de la Ley N° 26.551 B.O. 27/11/2009</a:t>
            </a:r>
            <a:r>
              <a:rPr lang="es-ES" sz="1800" i="1" dirty="0" smtClean="0"/>
              <a:t>)</a:t>
            </a:r>
          </a:p>
          <a:p>
            <a:pPr marL="0" indent="0" algn="just">
              <a:buNone/>
            </a:pPr>
            <a:endParaRPr lang="es-ES" sz="1800" i="1" dirty="0"/>
          </a:p>
          <a:p>
            <a:pPr marL="0" indent="0" algn="just">
              <a:buNone/>
            </a:pPr>
            <a:endParaRPr lang="es-ES" sz="1800" i="1" dirty="0" smtClean="0"/>
          </a:p>
          <a:p>
            <a:pPr marL="0" indent="0" algn="just">
              <a:buNone/>
            </a:pPr>
            <a:endParaRPr lang="es-ES" sz="1800" i="1" dirty="0"/>
          </a:p>
          <a:p>
            <a:pPr marL="0" indent="0" algn="just">
              <a:buNone/>
            </a:pPr>
            <a:endParaRPr lang="es-ES" sz="1800" i="1" dirty="0"/>
          </a:p>
          <a:p>
            <a:endParaRPr lang="en-US" dirty="0"/>
          </a:p>
        </p:txBody>
      </p:sp>
    </p:spTree>
    <p:extLst>
      <p:ext uri="{BB962C8B-B14F-4D97-AF65-F5344CB8AC3E}">
        <p14:creationId xmlns:p14="http://schemas.microsoft.com/office/powerpoint/2010/main" val="3999997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199" y="365126"/>
            <a:ext cx="10826931" cy="1228544"/>
          </a:xfrm>
        </p:spPr>
        <p:txBody>
          <a:bodyPr>
            <a:normAutofit/>
          </a:bodyPr>
          <a:lstStyle/>
          <a:p>
            <a:pPr algn="ctr"/>
            <a:r>
              <a:rPr lang="es-ES" sz="4000" b="1" u="sng" dirty="0"/>
              <a:t>Publicación </a:t>
            </a:r>
            <a:r>
              <a:rPr lang="es-ES" sz="4000" b="1" u="sng" dirty="0" smtClean="0"/>
              <a:t>o Reproducción </a:t>
            </a:r>
            <a:r>
              <a:rPr lang="es-ES" sz="4000" b="1" u="sng" dirty="0"/>
              <a:t>de la </a:t>
            </a:r>
            <a:r>
              <a:rPr lang="es-ES" sz="4000" b="1" u="sng" dirty="0" smtClean="0"/>
              <a:t>injuria y la </a:t>
            </a:r>
            <a:r>
              <a:rPr lang="es-ES" sz="4000" b="1" u="sng" dirty="0"/>
              <a:t>calumnia</a:t>
            </a:r>
            <a:endParaRPr lang="en-US" sz="4000" b="1" u="sng" dirty="0"/>
          </a:p>
        </p:txBody>
      </p:sp>
      <p:sp>
        <p:nvSpPr>
          <p:cNvPr id="3" name="Marcador de contenido 2"/>
          <p:cNvSpPr>
            <a:spLocks noGrp="1"/>
          </p:cNvSpPr>
          <p:nvPr>
            <p:ph idx="1"/>
          </p:nvPr>
        </p:nvSpPr>
        <p:spPr>
          <a:xfrm>
            <a:off x="838199" y="1724298"/>
            <a:ext cx="10998924" cy="4351338"/>
          </a:xfrm>
        </p:spPr>
        <p:txBody>
          <a:bodyPr/>
          <a:lstStyle/>
          <a:p>
            <a:pPr marL="0" indent="0" algn="just">
              <a:buNone/>
            </a:pPr>
            <a:r>
              <a:rPr lang="es-ES" b="1" u="sng" dirty="0"/>
              <a:t>ARTICULO </a:t>
            </a:r>
            <a:r>
              <a:rPr lang="es-ES" b="1" u="sng" dirty="0" smtClean="0"/>
              <a:t>113:</a:t>
            </a:r>
            <a:r>
              <a:rPr lang="es-ES" dirty="0" smtClean="0"/>
              <a:t> El </a:t>
            </a:r>
            <a:r>
              <a:rPr lang="es-ES" dirty="0"/>
              <a:t>que publicare o reprodujere, por cualquier medio, injurias o calumnias inferidas por otro, será reprimido como autor de las injurias o calumnias de que se trate, siempre que su contenido no fuera atribuido en forma sustancialmente fiel a la fuente pertinente. </a:t>
            </a:r>
            <a:r>
              <a:rPr lang="es-ES" dirty="0">
                <a:solidFill>
                  <a:schemeClr val="accent6"/>
                </a:solidFill>
              </a:rPr>
              <a:t>En ningún caso configurarán delito de calumnia las expresiones referidas a asuntos de interés público o las que no sean asertivas</a:t>
            </a:r>
            <a:r>
              <a:rPr lang="es-ES" dirty="0" smtClean="0">
                <a:solidFill>
                  <a:schemeClr val="accent6"/>
                </a:solidFill>
              </a:rPr>
              <a:t>.</a:t>
            </a:r>
          </a:p>
          <a:p>
            <a:pPr marL="0" indent="0" algn="just">
              <a:buNone/>
            </a:pPr>
            <a:endParaRPr lang="es-ES" dirty="0">
              <a:solidFill>
                <a:schemeClr val="accent6"/>
              </a:solidFill>
            </a:endParaRPr>
          </a:p>
          <a:p>
            <a:pPr marL="0" indent="0" algn="just">
              <a:buNone/>
            </a:pPr>
            <a:r>
              <a:rPr lang="es-ES" sz="2000" i="1" dirty="0" smtClean="0"/>
              <a:t>(</a:t>
            </a:r>
            <a:r>
              <a:rPr lang="es-ES" sz="2000" i="1" dirty="0"/>
              <a:t>Artículo sustituido por art. 5° de la Ley N° 26.551 B.O. 27/11/2009)</a:t>
            </a:r>
          </a:p>
          <a:p>
            <a:endParaRPr lang="en-US" dirty="0"/>
          </a:p>
        </p:txBody>
      </p:sp>
    </p:spTree>
    <p:extLst>
      <p:ext uri="{BB962C8B-B14F-4D97-AF65-F5344CB8AC3E}">
        <p14:creationId xmlns:p14="http://schemas.microsoft.com/office/powerpoint/2010/main" val="2639886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927463" y="731112"/>
            <a:ext cx="10515600" cy="5419725"/>
          </a:xfrm>
        </p:spPr>
        <p:txBody>
          <a:bodyPr>
            <a:normAutofit/>
          </a:bodyPr>
          <a:lstStyle/>
          <a:p>
            <a:pPr marL="0" indent="0" algn="just">
              <a:buNone/>
            </a:pPr>
            <a:endParaRPr lang="es-ES" sz="2400" b="1" u="sng" dirty="0" smtClean="0"/>
          </a:p>
          <a:p>
            <a:pPr algn="just"/>
            <a:r>
              <a:rPr lang="es-ES" sz="2400" b="1" u="sng" dirty="0" smtClean="0"/>
              <a:t>Fin</a:t>
            </a:r>
            <a:r>
              <a:rPr lang="es-ES" sz="2400" b="1" u="sng" dirty="0"/>
              <a:t>:</a:t>
            </a:r>
            <a:r>
              <a:rPr lang="es-ES" sz="2400" dirty="0"/>
              <a:t> reprimir como autor de las injurias o calumnias al que publica o reproduce, por cualquier medio, injurias o calumnias inferidas por otro. Impedir que el que publica o reproduce la ofensa pueda escudarse en el pretexto de que fue otro su autor.</a:t>
            </a:r>
          </a:p>
          <a:p>
            <a:pPr algn="just"/>
            <a:r>
              <a:rPr lang="es-ES" sz="2400" b="1" u="sng" dirty="0"/>
              <a:t>Reproducir:</a:t>
            </a:r>
            <a:r>
              <a:rPr lang="es-ES" sz="2400" dirty="0"/>
              <a:t> </a:t>
            </a:r>
            <a:r>
              <a:rPr lang="es-ES" sz="2400" i="1" dirty="0"/>
              <a:t>reproduce</a:t>
            </a:r>
            <a:r>
              <a:rPr lang="es-ES" sz="2400" dirty="0"/>
              <a:t> la injuria o calumnia formulada por otro quien, en distintas circunstancias e independientemente de la conducta del autor original, </a:t>
            </a:r>
            <a:r>
              <a:rPr lang="es-ES" sz="2400" i="1" dirty="0"/>
              <a:t>repite la ofensa</a:t>
            </a:r>
            <a:r>
              <a:rPr lang="es-ES" sz="2400" dirty="0"/>
              <a:t>, llevándola a conocimiento de personas que no la habían captado cuando el autor original la produjo, divulgándola entre un número mayor o menor de personas.</a:t>
            </a:r>
          </a:p>
          <a:p>
            <a:pPr algn="just"/>
            <a:r>
              <a:rPr lang="es-ES" sz="2400" b="1" u="sng" dirty="0"/>
              <a:t>Publicar:</a:t>
            </a:r>
            <a:r>
              <a:rPr lang="es-ES" sz="2400" dirty="0"/>
              <a:t> </a:t>
            </a:r>
            <a:r>
              <a:rPr lang="es-ES" sz="2400" i="1" dirty="0" smtClean="0"/>
              <a:t>publica </a:t>
            </a:r>
            <a:r>
              <a:rPr lang="es-ES" sz="2400" dirty="0" smtClean="0"/>
              <a:t>la </a:t>
            </a:r>
            <a:r>
              <a:rPr lang="es-ES" sz="2400" dirty="0"/>
              <a:t>ofensa el que la reproduce de modo que pueda llegar a conocimiento de un número indeterminado de personas.</a:t>
            </a:r>
          </a:p>
          <a:p>
            <a:endParaRPr lang="en-US" dirty="0"/>
          </a:p>
        </p:txBody>
      </p:sp>
    </p:spTree>
    <p:extLst>
      <p:ext uri="{BB962C8B-B14F-4D97-AF65-F5344CB8AC3E}">
        <p14:creationId xmlns:p14="http://schemas.microsoft.com/office/powerpoint/2010/main" val="3993888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888275" y="705259"/>
            <a:ext cx="10515600" cy="5314950"/>
          </a:xfrm>
        </p:spPr>
        <p:txBody>
          <a:bodyPr>
            <a:normAutofit/>
          </a:bodyPr>
          <a:lstStyle/>
          <a:p>
            <a:pPr algn="just"/>
            <a:r>
              <a:rPr lang="es-ES" sz="2400" dirty="0"/>
              <a:t>Ambas conductas importan la repetición de la injuria o calumnia original. El delito se consuma con el hecho  (no requiere resultado alguno) de la reproducción o de la publicación </a:t>
            </a:r>
            <a:r>
              <a:rPr lang="es-ES" sz="2400" dirty="0" smtClean="0"/>
              <a:t>aunque, el </a:t>
            </a:r>
            <a:r>
              <a:rPr lang="es-ES" sz="2400" dirty="0"/>
              <a:t>hecho haya trascendido a no </a:t>
            </a:r>
            <a:r>
              <a:rPr lang="es-ES" sz="2400" dirty="0" smtClean="0"/>
              <a:t>más </a:t>
            </a:r>
            <a:r>
              <a:rPr lang="es-ES" sz="2400" dirty="0"/>
              <a:t>de una persona distinta de las </a:t>
            </a:r>
            <a:r>
              <a:rPr lang="es-ES" sz="2400" dirty="0" smtClean="0"/>
              <a:t>que conocían </a:t>
            </a:r>
            <a:r>
              <a:rPr lang="es-ES" sz="2400" dirty="0"/>
              <a:t>la ofensa al momento que la produjo su autor original, o que la publicación no haya conseguido la publicidad de la ofensa a un numero indeterminado de personas.  </a:t>
            </a:r>
          </a:p>
          <a:p>
            <a:pPr algn="just"/>
            <a:r>
              <a:rPr lang="es-ES" sz="2400" b="1" u="sng" dirty="0"/>
              <a:t>Medios:</a:t>
            </a:r>
            <a:r>
              <a:rPr lang="es-ES" sz="2400" dirty="0"/>
              <a:t> la reproducción o publicación puede hacerse por cualquier medio, tanto en lo material (oral, </a:t>
            </a:r>
            <a:r>
              <a:rPr lang="es-ES" sz="2400" dirty="0" smtClean="0"/>
              <a:t>escrito, etc.) </a:t>
            </a:r>
            <a:r>
              <a:rPr lang="es-ES" sz="2400" dirty="0"/>
              <a:t>como en lo efectivo de su </a:t>
            </a:r>
            <a:r>
              <a:rPr lang="es-ES" sz="2400" dirty="0" smtClean="0"/>
              <a:t>divulgación (por comunicaciones </a:t>
            </a:r>
            <a:r>
              <a:rPr lang="es-ES" sz="2400" dirty="0"/>
              <a:t>privadas o de difusión pública).</a:t>
            </a:r>
          </a:p>
          <a:p>
            <a:endParaRPr lang="en-US" sz="2400" dirty="0"/>
          </a:p>
        </p:txBody>
      </p:sp>
    </p:spTree>
    <p:extLst>
      <p:ext uri="{BB962C8B-B14F-4D97-AF65-F5344CB8AC3E}">
        <p14:creationId xmlns:p14="http://schemas.microsoft.com/office/powerpoint/2010/main" val="2138279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862148" y="1058364"/>
            <a:ext cx="10515600" cy="4559300"/>
          </a:xfrm>
        </p:spPr>
        <p:txBody>
          <a:bodyPr/>
          <a:lstStyle/>
          <a:p>
            <a:pPr marL="0" indent="0" algn="just">
              <a:buNone/>
            </a:pPr>
            <a:r>
              <a:rPr lang="es-ES" b="1" u="sng" dirty="0"/>
              <a:t>ARTICULO </a:t>
            </a:r>
            <a:r>
              <a:rPr lang="es-ES" b="1" u="sng" dirty="0" smtClean="0"/>
              <a:t>114:</a:t>
            </a:r>
            <a:r>
              <a:rPr lang="es-ES" dirty="0" smtClean="0"/>
              <a:t> Cuando </a:t>
            </a:r>
            <a:r>
              <a:rPr lang="es-ES" dirty="0"/>
              <a:t>la injuria o calumnia se hubiere propagado por medio de la prensa, en la capital y territorios nacionales, sus autores quedarán sometidos a las sanciones del presente código y </a:t>
            </a:r>
            <a:r>
              <a:rPr lang="es-ES" b="1" u="sng" dirty="0"/>
              <a:t>el juez o tribunal ordenará, si lo pidiere el ofendido, que los editores inserten en los respectivos impresos o periódicos, a costa del culpable, la sentencia o satisfacción.</a:t>
            </a:r>
            <a:endParaRPr lang="en-US" b="1" u="sng" dirty="0"/>
          </a:p>
        </p:txBody>
      </p:sp>
    </p:spTree>
    <p:extLst>
      <p:ext uri="{BB962C8B-B14F-4D97-AF65-F5344CB8AC3E}">
        <p14:creationId xmlns:p14="http://schemas.microsoft.com/office/powerpoint/2010/main" val="32365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84852"/>
          </a:xfrm>
        </p:spPr>
        <p:txBody>
          <a:bodyPr/>
          <a:lstStyle/>
          <a:p>
            <a:pPr algn="ctr"/>
            <a:r>
              <a:rPr lang="es-ES" b="1" u="sng" dirty="0" smtClean="0"/>
              <a:t>Retractación</a:t>
            </a:r>
            <a:endParaRPr lang="en-US" b="1" u="sng" dirty="0"/>
          </a:p>
        </p:txBody>
      </p:sp>
      <p:sp>
        <p:nvSpPr>
          <p:cNvPr id="3" name="Marcador de contenido 2"/>
          <p:cNvSpPr>
            <a:spLocks noGrp="1"/>
          </p:cNvSpPr>
          <p:nvPr>
            <p:ph idx="1"/>
          </p:nvPr>
        </p:nvSpPr>
        <p:spPr>
          <a:xfrm>
            <a:off x="838200" y="1449977"/>
            <a:ext cx="10709366" cy="4726986"/>
          </a:xfrm>
        </p:spPr>
        <p:txBody>
          <a:bodyPr/>
          <a:lstStyle/>
          <a:p>
            <a:pPr marL="0" indent="0" algn="just">
              <a:buNone/>
            </a:pPr>
            <a:r>
              <a:rPr lang="es-ES" u="sng" dirty="0"/>
              <a:t>ARTICULO </a:t>
            </a:r>
            <a:r>
              <a:rPr lang="es-ES" u="sng" dirty="0" smtClean="0"/>
              <a:t>117</a:t>
            </a:r>
            <a:r>
              <a:rPr lang="es-ES" dirty="0" smtClean="0"/>
              <a:t>: El </a:t>
            </a:r>
            <a:r>
              <a:rPr lang="es-ES" dirty="0"/>
              <a:t>acusado de injuria o calumnia quedará exento de pena si se retractare públicamente, antes de contestar la querella o en el acto de hacerlo. La retractación no importará para el acusado la aceptación de su culpabilidad.</a:t>
            </a:r>
          </a:p>
          <a:p>
            <a:pPr marL="0" indent="0" algn="just">
              <a:buNone/>
            </a:pPr>
            <a:r>
              <a:rPr lang="es-ES" sz="2000" i="1" dirty="0" smtClean="0"/>
              <a:t>(</a:t>
            </a:r>
            <a:r>
              <a:rPr lang="es-ES" sz="2000" i="1" dirty="0"/>
              <a:t>Artículo sustituido por art. 6° de la Ley N° 26.551 B.O. 27/11/2009)</a:t>
            </a:r>
          </a:p>
          <a:p>
            <a:pPr marL="0" indent="0" algn="just">
              <a:buNone/>
            </a:pPr>
            <a:r>
              <a:rPr lang="es-ES" dirty="0" smtClean="0"/>
              <a:t>La retractación importaría la extinción de la acción penal. Para que el acusado se pueda retractar debe reconocer su autoría o participación en la ofensa. Debe hacerlo públicamente (en el proceso) antes de contestar la querella (acción que ejercita la persona damnificada contra el presunto autor de un delito) o en mismo momento.</a:t>
            </a:r>
            <a:endParaRPr lang="en-US" dirty="0"/>
          </a:p>
        </p:txBody>
      </p:sp>
    </p:spTree>
    <p:extLst>
      <p:ext uri="{BB962C8B-B14F-4D97-AF65-F5344CB8AC3E}">
        <p14:creationId xmlns:p14="http://schemas.microsoft.com/office/powerpoint/2010/main" val="2031908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92778" y="1494745"/>
            <a:ext cx="10361022" cy="8248412"/>
          </a:xfrm>
          <a:prstGeom prst="rect">
            <a:avLst/>
          </a:prstGeom>
        </p:spPr>
        <p:txBody>
          <a:bodyPr wrap="square">
            <a:spAutoFit/>
          </a:bodyPr>
          <a:lstStyle/>
          <a:p>
            <a:r>
              <a:rPr lang="es-ES" sz="2800" b="1" u="sng" dirty="0" smtClean="0"/>
              <a:t>ARTICULO 109:</a:t>
            </a:r>
          </a:p>
          <a:p>
            <a:endParaRPr lang="es-ES" sz="2800" dirty="0"/>
          </a:p>
          <a:p>
            <a:r>
              <a:rPr lang="es-ES" sz="2800" dirty="0" smtClean="0"/>
              <a:t>La calumnia o </a:t>
            </a:r>
            <a:r>
              <a:rPr lang="es-ES" sz="2800" dirty="0" smtClean="0">
                <a:solidFill>
                  <a:srgbClr val="FF0000"/>
                </a:solidFill>
              </a:rPr>
              <a:t>falsa imputación </a:t>
            </a:r>
            <a:r>
              <a:rPr lang="es-ES" sz="2800" dirty="0" smtClean="0"/>
              <a:t>a una persona física determinada de la </a:t>
            </a:r>
            <a:r>
              <a:rPr lang="es-ES" sz="2800" dirty="0" smtClean="0">
                <a:solidFill>
                  <a:schemeClr val="accent5">
                    <a:lumMod val="75000"/>
                  </a:schemeClr>
                </a:solidFill>
              </a:rPr>
              <a:t>comisión de un delito concreto y circunstanciado que dé lugar a la acción pública</a:t>
            </a:r>
            <a:r>
              <a:rPr lang="es-ES" sz="2800" dirty="0" smtClean="0"/>
              <a:t>, será reprimida con multa de pesos tres mil ($ 3.000.-) a pesos treinta mil ($ 30.000.-). </a:t>
            </a:r>
          </a:p>
          <a:p>
            <a:r>
              <a:rPr lang="es-ES" sz="2800" dirty="0" smtClean="0">
                <a:solidFill>
                  <a:schemeClr val="accent6">
                    <a:lumMod val="75000"/>
                  </a:schemeClr>
                </a:solidFill>
              </a:rPr>
              <a:t>En ningún caso configurarán delito de calumnia las expresiones referidas a asuntos de interés público o las que no sean asertivas.</a:t>
            </a:r>
          </a:p>
          <a:p>
            <a:endParaRPr lang="es-ES" dirty="0" smtClean="0"/>
          </a:p>
          <a:p>
            <a:r>
              <a:rPr lang="es-ES" dirty="0" smtClean="0"/>
              <a:t>(</a:t>
            </a:r>
            <a:r>
              <a:rPr lang="es-ES" i="1" dirty="0" smtClean="0"/>
              <a:t>Artículo sustituido por art. 1° de la Ley N° 26.551 B.O. 27/11/2009)</a:t>
            </a:r>
          </a:p>
          <a:p>
            <a:endParaRPr lang="es-ES" dirty="0"/>
          </a:p>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endParaRPr lang="es-ES" dirty="0"/>
          </a:p>
        </p:txBody>
      </p:sp>
      <p:sp>
        <p:nvSpPr>
          <p:cNvPr id="3" name="Título 2"/>
          <p:cNvSpPr>
            <a:spLocks noGrp="1"/>
          </p:cNvSpPr>
          <p:nvPr>
            <p:ph type="title"/>
          </p:nvPr>
        </p:nvSpPr>
        <p:spPr/>
        <p:txBody>
          <a:bodyPr/>
          <a:lstStyle/>
          <a:p>
            <a:pPr algn="ctr"/>
            <a:r>
              <a:rPr lang="es-ES" b="1" u="sng" dirty="0" smtClean="0"/>
              <a:t>DELITO DE CALUMNIA </a:t>
            </a:r>
            <a:endParaRPr lang="en-US" b="1" u="sng" dirty="0"/>
          </a:p>
        </p:txBody>
      </p:sp>
    </p:spTree>
    <p:extLst>
      <p:ext uri="{BB962C8B-B14F-4D97-AF65-F5344CB8AC3E}">
        <p14:creationId xmlns:p14="http://schemas.microsoft.com/office/powerpoint/2010/main" val="4114448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838200" y="365126"/>
            <a:ext cx="10515600" cy="1163228"/>
          </a:xfrm>
        </p:spPr>
        <p:txBody>
          <a:bodyPr>
            <a:normAutofit fontScale="90000"/>
          </a:bodyPr>
          <a:lstStyle/>
          <a:p>
            <a:pPr algn="ctr"/>
            <a:r>
              <a:rPr lang="es-ES" u="sng" dirty="0" smtClean="0"/>
              <a:t>ACCIÓN: IMPUTACIÓN A PERSONA DETERMINADA</a:t>
            </a:r>
            <a:endParaRPr lang="en-US" u="sng" dirty="0"/>
          </a:p>
        </p:txBody>
      </p:sp>
      <p:sp>
        <p:nvSpPr>
          <p:cNvPr id="5" name="Marcador de contenido 4"/>
          <p:cNvSpPr>
            <a:spLocks noGrp="1"/>
          </p:cNvSpPr>
          <p:nvPr>
            <p:ph idx="1"/>
          </p:nvPr>
        </p:nvSpPr>
        <p:spPr>
          <a:xfrm>
            <a:off x="838200" y="1825625"/>
            <a:ext cx="10748554" cy="4351338"/>
          </a:xfrm>
        </p:spPr>
        <p:txBody>
          <a:bodyPr/>
          <a:lstStyle/>
          <a:p>
            <a:pPr algn="just"/>
            <a:r>
              <a:rPr lang="es-ES" dirty="0" smtClean="0"/>
              <a:t>La Calumnia se configura en una </a:t>
            </a:r>
            <a:r>
              <a:rPr lang="es-ES" u="sng" dirty="0" smtClean="0">
                <a:solidFill>
                  <a:srgbClr val="FF0000"/>
                </a:solidFill>
              </a:rPr>
              <a:t>conducta </a:t>
            </a:r>
            <a:r>
              <a:rPr lang="es-ES" u="sng" dirty="0" err="1" smtClean="0">
                <a:solidFill>
                  <a:srgbClr val="FF0000"/>
                </a:solidFill>
              </a:rPr>
              <a:t>imputativa</a:t>
            </a:r>
            <a:r>
              <a:rPr lang="es-ES" u="sng" dirty="0" smtClean="0">
                <a:solidFill>
                  <a:srgbClr val="FF0000"/>
                </a:solidFill>
              </a:rPr>
              <a:t>, consiste en atribuir un delito o una conducta criminal.</a:t>
            </a:r>
          </a:p>
          <a:p>
            <a:pPr algn="just"/>
            <a:r>
              <a:rPr lang="es-ES" dirty="0" smtClean="0"/>
              <a:t>La atribución debe tener como destinatario a uno o más sujetos determinados, a quienes se los relaciona con un hecho delictuoso que se dice ocurrido o con una conducta criminal que se dice asumida por ellos (no configura la simple mención de que se cometió un delito sin determinarse sus autores, tampoco la afirmación de que se va a cometer un delito).</a:t>
            </a:r>
            <a:endParaRPr lang="en-US" dirty="0" smtClean="0"/>
          </a:p>
          <a:p>
            <a:pPr algn="just"/>
            <a:r>
              <a:rPr lang="es-ES" dirty="0" smtClean="0"/>
              <a:t>La imputación tiene que ser la de un </a:t>
            </a:r>
            <a:r>
              <a:rPr lang="es-ES" u="sng" dirty="0" smtClean="0">
                <a:solidFill>
                  <a:srgbClr val="FF0000"/>
                </a:solidFill>
              </a:rPr>
              <a:t>delito que dé lugar a una acción pública.</a:t>
            </a:r>
          </a:p>
          <a:p>
            <a:endParaRPr lang="es-ES" dirty="0" smtClean="0"/>
          </a:p>
        </p:txBody>
      </p:sp>
    </p:spTree>
    <p:extLst>
      <p:ext uri="{BB962C8B-B14F-4D97-AF65-F5344CB8AC3E}">
        <p14:creationId xmlns:p14="http://schemas.microsoft.com/office/powerpoint/2010/main" val="2036127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19537"/>
          </a:xfrm>
        </p:spPr>
        <p:txBody>
          <a:bodyPr>
            <a:normAutofit/>
          </a:bodyPr>
          <a:lstStyle/>
          <a:p>
            <a:pPr algn="ctr"/>
            <a:r>
              <a:rPr lang="es-ES" sz="4000" b="1" u="sng" dirty="0" smtClean="0"/>
              <a:t>DETERMINACION DEL DELITO</a:t>
            </a:r>
            <a:endParaRPr lang="en-US" sz="4000" b="1" u="sng" dirty="0"/>
          </a:p>
        </p:txBody>
      </p:sp>
      <p:sp>
        <p:nvSpPr>
          <p:cNvPr id="3" name="Marcador de contenido 2"/>
          <p:cNvSpPr>
            <a:spLocks noGrp="1"/>
          </p:cNvSpPr>
          <p:nvPr>
            <p:ph idx="1"/>
          </p:nvPr>
        </p:nvSpPr>
        <p:spPr>
          <a:xfrm>
            <a:off x="838199" y="1476104"/>
            <a:ext cx="10787743" cy="4794067"/>
          </a:xfrm>
        </p:spPr>
        <p:txBody>
          <a:bodyPr>
            <a:normAutofit fontScale="85000" lnSpcReduction="20000"/>
          </a:bodyPr>
          <a:lstStyle/>
          <a:p>
            <a:pPr algn="just"/>
            <a:r>
              <a:rPr lang="es-ES" dirty="0" smtClean="0"/>
              <a:t>Tipificado en una ley penal.</a:t>
            </a:r>
          </a:p>
          <a:p>
            <a:pPr algn="just"/>
            <a:r>
              <a:rPr lang="es-ES" dirty="0" smtClean="0"/>
              <a:t>La imputación calumniosa requiere que se atribuya un delito determinado o, determinable como hecho real (no basta decir </a:t>
            </a:r>
            <a:r>
              <a:rPr lang="es-ES" i="1" dirty="0" smtClean="0"/>
              <a:t>¨fulano cometió un hurto¨</a:t>
            </a:r>
            <a:r>
              <a:rPr lang="es-ES" dirty="0" smtClean="0"/>
              <a:t>). La determinación se establece a través de sus circunstancias fácticas: mención de la victima, lugar, tiempo, objeto, etc.).</a:t>
            </a:r>
          </a:p>
          <a:p>
            <a:pPr algn="just"/>
            <a:r>
              <a:rPr lang="es-ES" dirty="0" smtClean="0"/>
              <a:t>Sí constituyen:</a:t>
            </a:r>
          </a:p>
          <a:p>
            <a:pPr algn="just">
              <a:buFontTx/>
              <a:buChar char="-"/>
            </a:pPr>
            <a:r>
              <a:rPr lang="es-ES" dirty="0" smtClean="0"/>
              <a:t>el agregado, a un hecho cierto que no es delito, de circunstancias falsas que lo tornan delictuoso, por </a:t>
            </a:r>
            <a:r>
              <a:rPr lang="es-ES" dirty="0" err="1" smtClean="0"/>
              <a:t>ej</a:t>
            </a:r>
            <a:r>
              <a:rPr lang="es-ES" dirty="0" smtClean="0"/>
              <a:t>: afirmar que una persona robó un animal de un campo vecino cuando se limitó a retirarlo porque era de su propiedad.</a:t>
            </a:r>
          </a:p>
          <a:p>
            <a:pPr algn="just">
              <a:buFontTx/>
              <a:buChar char="-"/>
            </a:pPr>
            <a:r>
              <a:rPr lang="es-ES" dirty="0" smtClean="0"/>
              <a:t>cuando se cambia el titulo de la responsabilidad penal, por </a:t>
            </a:r>
            <a:r>
              <a:rPr lang="es-ES" dirty="0" err="1" smtClean="0"/>
              <a:t>ej</a:t>
            </a:r>
            <a:r>
              <a:rPr lang="es-ES" dirty="0" smtClean="0"/>
              <a:t>: afirmar que el que cometió un homicidio culposo quiso matar.</a:t>
            </a:r>
          </a:p>
          <a:p>
            <a:pPr marL="0" indent="0" algn="just">
              <a:buNone/>
            </a:pPr>
            <a:r>
              <a:rPr lang="es-ES" dirty="0" smtClean="0"/>
              <a:t>- la falsa eliminación de circunstancias realmente ocurridas que quitan al hecho el carácter de delito.</a:t>
            </a:r>
          </a:p>
          <a:p>
            <a:pPr marL="0" indent="0">
              <a:buNone/>
            </a:pPr>
            <a:r>
              <a:rPr lang="es-ES" dirty="0" smtClean="0"/>
              <a:t> </a:t>
            </a:r>
            <a:endParaRPr lang="en-US" dirty="0"/>
          </a:p>
        </p:txBody>
      </p:sp>
    </p:spTree>
    <p:extLst>
      <p:ext uri="{BB962C8B-B14F-4D97-AF65-F5344CB8AC3E}">
        <p14:creationId xmlns:p14="http://schemas.microsoft.com/office/powerpoint/2010/main" val="2546228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35132"/>
            <a:ext cx="10515600" cy="1005840"/>
          </a:xfrm>
        </p:spPr>
        <p:txBody>
          <a:bodyPr>
            <a:normAutofit/>
          </a:bodyPr>
          <a:lstStyle/>
          <a:p>
            <a:pPr algn="ctr"/>
            <a:r>
              <a:rPr lang="es-ES" sz="4000" b="1" u="sng" dirty="0" smtClean="0"/>
              <a:t>DELITO DE ACCIÓN PÚBLICA</a:t>
            </a:r>
            <a:endParaRPr lang="en-US" sz="4000" b="1" u="sng" dirty="0"/>
          </a:p>
        </p:txBody>
      </p:sp>
      <p:sp>
        <p:nvSpPr>
          <p:cNvPr id="3" name="Marcador de contenido 2"/>
          <p:cNvSpPr>
            <a:spLocks noGrp="1"/>
          </p:cNvSpPr>
          <p:nvPr>
            <p:ph idx="1"/>
          </p:nvPr>
        </p:nvSpPr>
        <p:spPr>
          <a:xfrm>
            <a:off x="838199" y="1097280"/>
            <a:ext cx="10905309" cy="5199017"/>
          </a:xfrm>
        </p:spPr>
        <p:txBody>
          <a:bodyPr>
            <a:normAutofit fontScale="92500" lnSpcReduction="10000"/>
          </a:bodyPr>
          <a:lstStyle/>
          <a:p>
            <a:pPr algn="just"/>
            <a:r>
              <a:rPr lang="es-ES" dirty="0" smtClean="0"/>
              <a:t>El delito que se imputa debe tratarse de un delito que de lugar a la acción publica.</a:t>
            </a:r>
          </a:p>
          <a:p>
            <a:pPr algn="just"/>
            <a:r>
              <a:rPr lang="es-ES" b="1" u="sng" dirty="0" smtClean="0"/>
              <a:t>D.A.P:</a:t>
            </a:r>
            <a:r>
              <a:rPr lang="es-ES" dirty="0" smtClean="0"/>
              <a:t> La acción penal es la que se ejercita para establecer la responsabilidad criminal ocasionada por la comisión de un delito o falta de este. Son de A.P. cuando se trata de delitos que afectan a la sociedad y son de carácter público. Órgano: Ministerio Público Fiscal (de oficio).</a:t>
            </a:r>
          </a:p>
          <a:p>
            <a:pPr marL="0" indent="0" algn="just">
              <a:buNone/>
            </a:pPr>
            <a:r>
              <a:rPr lang="es-ES" dirty="0" smtClean="0"/>
              <a:t>Otros delitos por su </a:t>
            </a:r>
            <a:r>
              <a:rPr lang="es-ES" u="sng" dirty="0" smtClean="0"/>
              <a:t>índole privada</a:t>
            </a:r>
            <a:r>
              <a:rPr lang="es-ES" dirty="0" smtClean="0"/>
              <a:t> solo pueden ser accionados por la victima o sus representantes, cuando no se encuentra lesionado el interés social.</a:t>
            </a:r>
          </a:p>
          <a:p>
            <a:pPr marL="0" indent="0" algn="just">
              <a:buNone/>
            </a:pPr>
            <a:r>
              <a:rPr lang="es-ES" u="sng" dirty="0" smtClean="0"/>
              <a:t>Instancia privada</a:t>
            </a:r>
            <a:r>
              <a:rPr lang="es-ES" dirty="0" smtClean="0"/>
              <a:t>: afectan el interés social pero la acción únicamente puede ser iniciada por la victima y/o sus representantes </a:t>
            </a:r>
            <a:r>
              <a:rPr lang="es-ES" dirty="0" smtClean="0"/>
              <a:t>(ej. abusos </a:t>
            </a:r>
            <a:r>
              <a:rPr lang="es-ES" dirty="0" smtClean="0"/>
              <a:t>sexuales), pero la acción continua de oficio. </a:t>
            </a:r>
          </a:p>
          <a:p>
            <a:pPr marL="0" indent="0" algn="just">
              <a:buNone/>
            </a:pPr>
            <a:r>
              <a:rPr lang="es-ES" i="1" dirty="0" smtClean="0"/>
              <a:t>        Ver Arts. 71, 72 y 73 C.P.</a:t>
            </a:r>
          </a:p>
          <a:p>
            <a:pPr marL="0" indent="0">
              <a:buNone/>
            </a:pPr>
            <a:r>
              <a:rPr lang="es-ES" dirty="0" smtClean="0"/>
              <a:t>  </a:t>
            </a:r>
            <a:endParaRPr lang="en-US" dirty="0"/>
          </a:p>
        </p:txBody>
      </p:sp>
    </p:spTree>
    <p:extLst>
      <p:ext uri="{BB962C8B-B14F-4D97-AF65-F5344CB8AC3E}">
        <p14:creationId xmlns:p14="http://schemas.microsoft.com/office/powerpoint/2010/main" val="2495829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19537"/>
          </a:xfrm>
        </p:spPr>
        <p:txBody>
          <a:bodyPr/>
          <a:lstStyle/>
          <a:p>
            <a:pPr algn="ctr"/>
            <a:r>
              <a:rPr lang="es-ES" b="1" u="sng" dirty="0" smtClean="0"/>
              <a:t>Falsedad de la Atribución </a:t>
            </a:r>
            <a:endParaRPr lang="en-US" b="1" u="sng" dirty="0"/>
          </a:p>
        </p:txBody>
      </p:sp>
      <p:sp>
        <p:nvSpPr>
          <p:cNvPr id="3" name="Marcador de contenido 2"/>
          <p:cNvSpPr>
            <a:spLocks noGrp="1"/>
          </p:cNvSpPr>
          <p:nvPr>
            <p:ph idx="1"/>
          </p:nvPr>
        </p:nvSpPr>
        <p:spPr>
          <a:xfrm>
            <a:off x="838199" y="1384663"/>
            <a:ext cx="10761617" cy="4792300"/>
          </a:xfrm>
        </p:spPr>
        <p:txBody>
          <a:bodyPr>
            <a:normAutofit lnSpcReduction="10000"/>
          </a:bodyPr>
          <a:lstStyle/>
          <a:p>
            <a:pPr algn="just"/>
            <a:r>
              <a:rPr lang="es-ES" dirty="0" smtClean="0"/>
              <a:t>La imputación debe ser una atribución falsa. </a:t>
            </a:r>
          </a:p>
          <a:p>
            <a:pPr algn="just"/>
            <a:r>
              <a:rPr lang="es-ES" dirty="0" smtClean="0"/>
              <a:t>La falsedad exige que, objetivamente falte uno de los elementos de la relación </a:t>
            </a:r>
            <a:r>
              <a:rPr lang="es-ES" dirty="0" err="1" smtClean="0"/>
              <a:t>imputativa</a:t>
            </a:r>
            <a:r>
              <a:rPr lang="es-ES" dirty="0" smtClean="0"/>
              <a:t>: o que el hecho no haya existido, o de existir no sea con las características y en las condiciones que lo configuran como delito que da lugar a la acción publica, o no existiera la participación que se imputa al sujeto como participe.</a:t>
            </a:r>
          </a:p>
          <a:p>
            <a:pPr algn="just"/>
            <a:r>
              <a:rPr lang="es-ES" dirty="0" smtClean="0"/>
              <a:t>La falsedad requiere que sea subjetiva: cuando el autor conoce que no corresponde, o puede no corresponder con la realidad; o sea cuando es una </a:t>
            </a:r>
            <a:r>
              <a:rPr lang="es-ES" i="1" dirty="0" smtClean="0"/>
              <a:t>¨mentira¨, </a:t>
            </a:r>
            <a:r>
              <a:rPr lang="es-ES" dirty="0" smtClean="0"/>
              <a:t>porque el sujeto sabe que no es verdad o duda que lo sea.</a:t>
            </a:r>
          </a:p>
          <a:p>
            <a:pPr algn="just"/>
            <a:r>
              <a:rPr lang="es-ES" u="sng" dirty="0" smtClean="0"/>
              <a:t>Modo:</a:t>
            </a:r>
            <a:r>
              <a:rPr lang="es-ES" dirty="0" smtClean="0"/>
              <a:t> la atribución falsa puede realizarse por cualquier medio (escrito, oral).</a:t>
            </a:r>
            <a:endParaRPr lang="en-US" dirty="0"/>
          </a:p>
        </p:txBody>
      </p:sp>
    </p:spTree>
    <p:extLst>
      <p:ext uri="{BB962C8B-B14F-4D97-AF65-F5344CB8AC3E}">
        <p14:creationId xmlns:p14="http://schemas.microsoft.com/office/powerpoint/2010/main" val="2075532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45218"/>
          </a:xfrm>
        </p:spPr>
        <p:txBody>
          <a:bodyPr>
            <a:normAutofit/>
          </a:bodyPr>
          <a:lstStyle/>
          <a:p>
            <a:pPr algn="ctr"/>
            <a:r>
              <a:rPr lang="es-ES" sz="4000" b="1" u="sng" dirty="0" smtClean="0"/>
              <a:t>INJURIA</a:t>
            </a:r>
            <a:endParaRPr lang="en-US" sz="4000" b="1" u="sng" dirty="0"/>
          </a:p>
        </p:txBody>
      </p:sp>
      <p:sp>
        <p:nvSpPr>
          <p:cNvPr id="3" name="Marcador de contenido 2"/>
          <p:cNvSpPr>
            <a:spLocks noGrp="1"/>
          </p:cNvSpPr>
          <p:nvPr>
            <p:ph idx="1"/>
          </p:nvPr>
        </p:nvSpPr>
        <p:spPr>
          <a:xfrm>
            <a:off x="838200" y="1110343"/>
            <a:ext cx="10515600" cy="5066620"/>
          </a:xfrm>
        </p:spPr>
        <p:txBody>
          <a:bodyPr/>
          <a:lstStyle/>
          <a:p>
            <a:pPr marL="0" indent="0" algn="just">
              <a:buNone/>
            </a:pPr>
            <a:r>
              <a:rPr lang="es-ES" b="1" dirty="0" smtClean="0"/>
              <a:t>ARTICULO 110:</a:t>
            </a:r>
          </a:p>
          <a:p>
            <a:pPr marL="0" indent="0" algn="just">
              <a:buNone/>
            </a:pPr>
            <a:r>
              <a:rPr lang="es-ES" dirty="0" smtClean="0"/>
              <a:t>El que </a:t>
            </a:r>
            <a:r>
              <a:rPr lang="es-ES" u="sng" dirty="0" smtClean="0"/>
              <a:t>intencionalmente </a:t>
            </a:r>
            <a:r>
              <a:rPr lang="es-ES" u="sng" dirty="0" smtClean="0">
                <a:solidFill>
                  <a:srgbClr val="FF0000"/>
                </a:solidFill>
              </a:rPr>
              <a:t>deshonrare o desacreditare</a:t>
            </a:r>
            <a:r>
              <a:rPr lang="es-ES" u="sng" dirty="0" smtClean="0"/>
              <a:t> a una persona</a:t>
            </a:r>
            <a:r>
              <a:rPr lang="es-ES" dirty="0" smtClean="0"/>
              <a:t> física determinada será reprimido con multa de pesos mil quinientos ($ 1.500.-) a pesos veinte mil ($ 20.000.-). </a:t>
            </a:r>
          </a:p>
          <a:p>
            <a:pPr marL="0" indent="0" algn="just">
              <a:buNone/>
            </a:pPr>
            <a:r>
              <a:rPr lang="es-ES" dirty="0" smtClean="0">
                <a:solidFill>
                  <a:schemeClr val="accent6"/>
                </a:solidFill>
              </a:rPr>
              <a:t>En ningún caso configurarán delito de injurias las expresiones referidas a asuntos de interés público o las que no sean asertivas</a:t>
            </a:r>
            <a:r>
              <a:rPr lang="es-ES" dirty="0" smtClean="0"/>
              <a:t>. Tampoco configurarán delito de injurias los calificativos lesivos del honor </a:t>
            </a:r>
            <a:r>
              <a:rPr lang="es-ES" dirty="0" smtClean="0">
                <a:solidFill>
                  <a:schemeClr val="accent5"/>
                </a:solidFill>
              </a:rPr>
              <a:t>cuando guardasen relación con un asunto de interés público.</a:t>
            </a:r>
          </a:p>
          <a:p>
            <a:pPr marL="0" indent="0" algn="just">
              <a:buNone/>
            </a:pPr>
            <a:r>
              <a:rPr lang="es-ES" sz="2000" i="1" dirty="0" smtClean="0"/>
              <a:t>(Artículo sustituido por art. 2° de la Ley N° 26.551 B.O. 27/11/2009)</a:t>
            </a:r>
            <a:endParaRPr lang="en-US" sz="2000" i="1" dirty="0"/>
          </a:p>
        </p:txBody>
      </p:sp>
    </p:spTree>
    <p:extLst>
      <p:ext uri="{BB962C8B-B14F-4D97-AF65-F5344CB8AC3E}">
        <p14:creationId xmlns:p14="http://schemas.microsoft.com/office/powerpoint/2010/main" val="3257909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32600"/>
          </a:xfrm>
        </p:spPr>
        <p:txBody>
          <a:bodyPr>
            <a:normAutofit/>
          </a:bodyPr>
          <a:lstStyle/>
          <a:p>
            <a:pPr algn="ctr"/>
            <a:r>
              <a:rPr lang="es-ES" sz="4000" b="1" u="sng" dirty="0" smtClean="0"/>
              <a:t>Acción: Deshonrar y Desacreditar</a:t>
            </a:r>
            <a:endParaRPr lang="en-US" sz="4000" b="1" u="sng" dirty="0"/>
          </a:p>
        </p:txBody>
      </p:sp>
      <p:sp>
        <p:nvSpPr>
          <p:cNvPr id="3" name="Marcador de contenido 2"/>
          <p:cNvSpPr>
            <a:spLocks noGrp="1"/>
          </p:cNvSpPr>
          <p:nvPr>
            <p:ph idx="1"/>
          </p:nvPr>
        </p:nvSpPr>
        <p:spPr>
          <a:xfrm>
            <a:off x="838199" y="1397726"/>
            <a:ext cx="10761617" cy="4779237"/>
          </a:xfrm>
        </p:spPr>
        <p:txBody>
          <a:bodyPr>
            <a:normAutofit lnSpcReduction="10000"/>
          </a:bodyPr>
          <a:lstStyle/>
          <a:p>
            <a:pPr algn="just"/>
            <a:r>
              <a:rPr lang="es-ES" u="sng" dirty="0" smtClean="0"/>
              <a:t>Deshonrar</a:t>
            </a:r>
            <a:r>
              <a:rPr lang="es-ES" dirty="0" smtClean="0"/>
              <a:t>: se ofende la honra de la persona, su honor subjetivo, por medio de imputaciones agraviantes que violan el respeto debido por su condición de persona.</a:t>
            </a:r>
          </a:p>
          <a:p>
            <a:pPr algn="just"/>
            <a:r>
              <a:rPr lang="es-ES" u="sng" dirty="0" smtClean="0"/>
              <a:t>Desacreditar:</a:t>
            </a:r>
            <a:r>
              <a:rPr lang="es-ES" dirty="0" smtClean="0"/>
              <a:t> cuando se vierten imputaciones ofensivas ante terceros que pueden menoscabar la reputación que goza una persona ante ellos. También llamada </a:t>
            </a:r>
            <a:r>
              <a:rPr lang="es-ES" i="1" dirty="0" smtClean="0"/>
              <a:t>difamación:</a:t>
            </a:r>
            <a:r>
              <a:rPr lang="es-ES" dirty="0" smtClean="0"/>
              <a:t> requiere que tanto la conducta del autor como la ofensa trasciendan a terceros.</a:t>
            </a:r>
          </a:p>
          <a:p>
            <a:pPr marL="0" indent="0" algn="just">
              <a:buNone/>
            </a:pPr>
            <a:endParaRPr lang="es-ES" dirty="0"/>
          </a:p>
          <a:p>
            <a:pPr marL="0" indent="0" algn="just">
              <a:buNone/>
            </a:pPr>
            <a:r>
              <a:rPr lang="es-ES" u="sng" dirty="0" smtClean="0"/>
              <a:t>Modos:</a:t>
            </a:r>
            <a:r>
              <a:rPr lang="es-ES" dirty="0" smtClean="0"/>
              <a:t> por cualquier medio de expresión (verbal, escrita, simbólica). La conducta que se expresa debe ser ofensiva para el honor de la persona.</a:t>
            </a:r>
          </a:p>
          <a:p>
            <a:pPr marL="0" indent="0">
              <a:buNone/>
            </a:pPr>
            <a:r>
              <a:rPr lang="es-ES" dirty="0" smtClean="0"/>
              <a:t>   </a:t>
            </a:r>
            <a:endParaRPr lang="en-US" dirty="0"/>
          </a:p>
        </p:txBody>
      </p:sp>
    </p:spTree>
    <p:extLst>
      <p:ext uri="{BB962C8B-B14F-4D97-AF65-F5344CB8AC3E}">
        <p14:creationId xmlns:p14="http://schemas.microsoft.com/office/powerpoint/2010/main" val="3990487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941160"/>
          </a:xfrm>
        </p:spPr>
        <p:txBody>
          <a:bodyPr>
            <a:normAutofit/>
          </a:bodyPr>
          <a:lstStyle/>
          <a:p>
            <a:pPr algn="ctr"/>
            <a:r>
              <a:rPr lang="es-ES" sz="4000" b="1" u="sng" dirty="0" smtClean="0"/>
              <a:t>Reformas a los delitos a partir de la causa </a:t>
            </a:r>
            <a:r>
              <a:rPr lang="es-ES" sz="4000" b="1" i="1" u="sng" dirty="0" smtClean="0"/>
              <a:t>¨</a:t>
            </a:r>
            <a:r>
              <a:rPr lang="es-ES" sz="4000" b="1" i="1" u="sng" dirty="0" err="1" smtClean="0"/>
              <a:t>Kimel</a:t>
            </a:r>
            <a:r>
              <a:rPr lang="es-ES" sz="4000" b="1" i="1" u="sng" dirty="0" smtClean="0"/>
              <a:t>¨</a:t>
            </a:r>
            <a:endParaRPr lang="en-US" sz="4000" b="1" i="1" u="sng" dirty="0"/>
          </a:p>
        </p:txBody>
      </p:sp>
      <p:sp>
        <p:nvSpPr>
          <p:cNvPr id="3" name="Marcador de contenido 2"/>
          <p:cNvSpPr>
            <a:spLocks noGrp="1"/>
          </p:cNvSpPr>
          <p:nvPr>
            <p:ph idx="1"/>
          </p:nvPr>
        </p:nvSpPr>
        <p:spPr>
          <a:xfrm>
            <a:off x="640080" y="1306286"/>
            <a:ext cx="10946674" cy="4870677"/>
          </a:xfrm>
        </p:spPr>
        <p:txBody>
          <a:bodyPr/>
          <a:lstStyle/>
          <a:p>
            <a:pPr algn="just"/>
            <a:r>
              <a:rPr lang="es-ES" dirty="0" smtClean="0"/>
              <a:t>Otorgó mayor precisión a los tipos penales.</a:t>
            </a:r>
          </a:p>
          <a:p>
            <a:pPr algn="just"/>
            <a:r>
              <a:rPr lang="es-ES" dirty="0" smtClean="0"/>
              <a:t>Suprimió la pena de prisión por la de multa. </a:t>
            </a:r>
          </a:p>
          <a:p>
            <a:pPr algn="just"/>
            <a:r>
              <a:rPr lang="es-ES" dirty="0" smtClean="0"/>
              <a:t>Se despenalizaron </a:t>
            </a:r>
            <a:r>
              <a:rPr lang="es-ES" dirty="0" smtClean="0">
                <a:solidFill>
                  <a:schemeClr val="accent6"/>
                </a:solidFill>
              </a:rPr>
              <a:t>las expresiones sobre asuntos de interés publico o las que no sean asertivas: </a:t>
            </a:r>
          </a:p>
          <a:p>
            <a:pPr marL="0" indent="0" algn="just">
              <a:buNone/>
            </a:pPr>
            <a:r>
              <a:rPr lang="es-ES" u="sng" dirty="0" smtClean="0"/>
              <a:t>Calumnia:</a:t>
            </a:r>
            <a:r>
              <a:rPr lang="es-ES" dirty="0" smtClean="0"/>
              <a:t> el delito imputado falsamente debe ser concreto y circunstanciado. La imputación debe ser constitutiva de todas las circunstancias (modo, tiempo, lugar, etc.) que sirvan para determinar el delito en el caso concreto.</a:t>
            </a:r>
          </a:p>
          <a:p>
            <a:pPr marL="0" indent="0" algn="just">
              <a:buNone/>
            </a:pPr>
            <a:r>
              <a:rPr lang="es-ES" u="sng" dirty="0" smtClean="0"/>
              <a:t>Injuria:</a:t>
            </a:r>
            <a:r>
              <a:rPr lang="es-ES" dirty="0" smtClean="0"/>
              <a:t> despenaliza los calificativos relacionados a temas de interés público.</a:t>
            </a:r>
          </a:p>
          <a:p>
            <a:endParaRPr lang="es-ES" dirty="0"/>
          </a:p>
          <a:p>
            <a:endParaRPr lang="es-ES" dirty="0" smtClean="0"/>
          </a:p>
          <a:p>
            <a:endParaRPr lang="es-ES" dirty="0" smtClean="0"/>
          </a:p>
          <a:p>
            <a:endParaRPr lang="en-US" dirty="0"/>
          </a:p>
        </p:txBody>
      </p:sp>
    </p:spTree>
    <p:extLst>
      <p:ext uri="{BB962C8B-B14F-4D97-AF65-F5344CB8AC3E}">
        <p14:creationId xmlns:p14="http://schemas.microsoft.com/office/powerpoint/2010/main" val="241410614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TotalTime>
  <Words>1710</Words>
  <Application>Microsoft Office PowerPoint</Application>
  <PresentationFormat>Panorámica</PresentationFormat>
  <Paragraphs>91</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Calibri</vt:lpstr>
      <vt:lpstr>Calibri Light</vt:lpstr>
      <vt:lpstr>Tema de Office</vt:lpstr>
      <vt:lpstr>DELITOS CONTRA EL HONOR -Titulo II C.P.- </vt:lpstr>
      <vt:lpstr>DELITO DE CALUMNIA </vt:lpstr>
      <vt:lpstr>ACCIÓN: IMPUTACIÓN A PERSONA DETERMINADA</vt:lpstr>
      <vt:lpstr>DETERMINACION DEL DELITO</vt:lpstr>
      <vt:lpstr>DELITO DE ACCIÓN PÚBLICA</vt:lpstr>
      <vt:lpstr>Falsedad de la Atribución </vt:lpstr>
      <vt:lpstr>INJURIA</vt:lpstr>
      <vt:lpstr>Acción: Deshonrar y Desacreditar</vt:lpstr>
      <vt:lpstr>Reformas a los delitos a partir de la causa ¨Kimel¨</vt:lpstr>
      <vt:lpstr>Prueba de la Verdad – Exceptio Veritatis: Se prueba solo la imputación (el hecho, calidad o modo de ser) que se atribuye. Probar la verdad del hecho que se imputa excluye la punibilidad (solo p los casos de incs. 1 y 2 ). </vt:lpstr>
      <vt:lpstr>Publicación o Reproducción de la injuria y la calumnia</vt:lpstr>
      <vt:lpstr>Presentación de PowerPoint</vt:lpstr>
      <vt:lpstr>Presentación de PowerPoint</vt:lpstr>
      <vt:lpstr>Presentación de PowerPoint</vt:lpstr>
      <vt:lpstr>Retractación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DELITOS CONTRA EL HONOR</dc:title>
  <dc:creator>Ileana B. Godoy</dc:creator>
  <cp:lastModifiedBy>Usuario</cp:lastModifiedBy>
  <cp:revision>52</cp:revision>
  <dcterms:created xsi:type="dcterms:W3CDTF">2022-05-12T15:31:52Z</dcterms:created>
  <dcterms:modified xsi:type="dcterms:W3CDTF">2022-05-24T23:12:37Z</dcterms:modified>
</cp:coreProperties>
</file>